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  <p:sldMasterId id="2147483655" r:id="rId3"/>
    <p:sldMasterId id="2147483657" r:id="rId4"/>
  </p:sldMasterIdLst>
  <p:notesMasterIdLst>
    <p:notesMasterId r:id="rId46"/>
  </p:notesMasterIdLst>
  <p:sldIdLst>
    <p:sldId id="256" r:id="rId5"/>
    <p:sldId id="509" r:id="rId6"/>
    <p:sldId id="512" r:id="rId7"/>
    <p:sldId id="513" r:id="rId8"/>
    <p:sldId id="514" r:id="rId9"/>
    <p:sldId id="516" r:id="rId10"/>
    <p:sldId id="518" r:id="rId11"/>
    <p:sldId id="519" r:id="rId12"/>
    <p:sldId id="520" r:id="rId13"/>
    <p:sldId id="324" r:id="rId14"/>
    <p:sldId id="263" r:id="rId15"/>
    <p:sldId id="444" r:id="rId16"/>
    <p:sldId id="374" r:id="rId17"/>
    <p:sldId id="503" r:id="rId18"/>
    <p:sldId id="504" r:id="rId19"/>
    <p:sldId id="505" r:id="rId20"/>
    <p:sldId id="506" r:id="rId21"/>
    <p:sldId id="507" r:id="rId22"/>
    <p:sldId id="421" r:id="rId23"/>
    <p:sldId id="435" r:id="rId24"/>
    <p:sldId id="436" r:id="rId25"/>
    <p:sldId id="437" r:id="rId26"/>
    <p:sldId id="468" r:id="rId27"/>
    <p:sldId id="537" r:id="rId28"/>
    <p:sldId id="538" r:id="rId29"/>
    <p:sldId id="472" r:id="rId30"/>
    <p:sldId id="478" r:id="rId31"/>
    <p:sldId id="416" r:id="rId32"/>
    <p:sldId id="536" r:id="rId33"/>
    <p:sldId id="523" r:id="rId34"/>
    <p:sldId id="524" r:id="rId35"/>
    <p:sldId id="525" r:id="rId36"/>
    <p:sldId id="526" r:id="rId37"/>
    <p:sldId id="527" r:id="rId38"/>
    <p:sldId id="528" r:id="rId39"/>
    <p:sldId id="529" r:id="rId40"/>
    <p:sldId id="530" r:id="rId41"/>
    <p:sldId id="531" r:id="rId42"/>
    <p:sldId id="532" r:id="rId43"/>
    <p:sldId id="533" r:id="rId44"/>
    <p:sldId id="534" r:id="rId45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397" autoAdjust="0"/>
  </p:normalViewPr>
  <p:slideViewPr>
    <p:cSldViewPr>
      <p:cViewPr varScale="1">
        <p:scale>
          <a:sx n="64" d="100"/>
          <a:sy n="64" d="100"/>
        </p:scale>
        <p:origin x="92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9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1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7F3EB19D-310C-4A87-AD41-4A927AD13DCF}" type="datetimeFigureOut">
              <a:rPr lang="en-US"/>
              <a:pPr/>
              <a:t>9/15/2014</a:t>
            </a:fld>
            <a:endParaRPr lang="en-US"/>
          </a:p>
        </p:txBody>
      </p:sp>
      <p:sp>
        <p:nvSpPr>
          <p:cNvPr id="179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79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9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79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069BCDDD-FA63-452A-9A67-5D4AAA5B3861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4914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59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188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210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769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3994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9946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782E48-AAD5-42D1-8084-435EB0B9B5F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A69C1-5D35-449F-A5C8-B95EB17BBC9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9BBEF-120D-4721-94B5-99367A6A2DC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28095-9CED-4449-8779-3BF6410E4B6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9A7E2-C31D-4FC5-9A92-823625C047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205834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205835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BA00B3-FFDC-43ED-8D40-E6255CC488A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7B9D4-805C-4194-ADEE-030975742A4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4C2F9-71C2-4874-A4A9-5BE74ACC876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FF7EE-E6AD-44B7-AEB3-DC77B21C641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E0842-D3B4-4D2F-835C-70E259E106C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FFBD6-19CB-4385-9F48-93A6A310CDB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3A059-5DB3-4755-8070-93F5EFAD271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9AB75-2C58-42D1-B62A-232D480CD34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4B547-F492-4561-8820-55C3C9F0678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DA4ED-F6F3-4FAC-9B54-FE4A5DC75D1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E201D-2E7A-4E08-BBC6-6EC94C6F62D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48E51-2BFD-4228-A672-8E011D54C6F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B8965-7848-4355-A023-C819C7E92CF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967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369671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9A9CAA1-E43B-4DA6-8885-945F1E77CA0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8C518-D767-428F-B612-E67E272083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05293-01FE-42CD-8076-B92D8009CB6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9D92B-B3AC-4694-88E6-A86249FD63D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50BF8-2030-4843-AB97-2480DAE4DCF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A7156-0D75-49D5-B980-7DB48F5C366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63FC8-500B-46FF-A3EA-8EE959C733F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07231-BD66-4D18-B892-F293CB8FE91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0DF54-40FC-400A-86A7-2F519276899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071D1-B381-4052-B155-F01D86E799F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523E0-5288-4734-96E8-013A0ACF7A8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63D05-26A9-4717-BE7E-88DED84E798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228600" y="990600"/>
            <a:ext cx="8610600" cy="0"/>
          </a:xfrm>
          <a:prstGeom prst="line">
            <a:avLst/>
          </a:prstGeom>
          <a:noFill/>
          <a:ln w="666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28600" y="1447800"/>
            <a:ext cx="2286000" cy="2514600"/>
            <a:chOff x="144" y="912"/>
            <a:chExt cx="1440" cy="1584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960" y="912"/>
              <a:ext cx="52" cy="97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844" y="912"/>
              <a:ext cx="52" cy="86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727" y="912"/>
              <a:ext cx="52" cy="7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610" y="912"/>
              <a:ext cx="52" cy="612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494" y="912"/>
              <a:ext cx="52" cy="49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377" y="912"/>
              <a:ext cx="52" cy="36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260" y="912"/>
              <a:ext cx="52" cy="24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>
              <a:off x="144" y="912"/>
              <a:ext cx="52" cy="12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1077" y="912"/>
              <a:ext cx="49" cy="109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1191" y="912"/>
              <a:ext cx="49" cy="122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1304" y="912"/>
              <a:ext cx="49" cy="134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7" name="Rectangle 20"/>
            <p:cNvSpPr>
              <a:spLocks noChangeArrowheads="1"/>
            </p:cNvSpPr>
            <p:nvPr/>
          </p:nvSpPr>
          <p:spPr bwMode="auto">
            <a:xfrm>
              <a:off x="1418" y="912"/>
              <a:ext cx="52" cy="146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8" name="Rectangle 21"/>
            <p:cNvSpPr>
              <a:spLocks noChangeArrowheads="1"/>
            </p:cNvSpPr>
            <p:nvPr/>
          </p:nvSpPr>
          <p:spPr bwMode="auto">
            <a:xfrm>
              <a:off x="1535" y="912"/>
              <a:ext cx="49" cy="158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19" name="Line 22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390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1371600"/>
            <a:ext cx="5867400" cy="2286000"/>
          </a:xfrm>
        </p:spPr>
        <p:txBody>
          <a:bodyPr/>
          <a:lstStyle>
            <a:lvl1pPr>
              <a:defRPr sz="4500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90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5791200" cy="1447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 b="1"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2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56A702E-EE88-4E6C-8A7A-1A0766A3575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689A3-29C9-4BC4-9C2D-76124A3A76B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A5520-8D87-4994-A58D-9A1C904DDA3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AAC2C-7345-4D15-869B-45E3D983DBB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7DF5F-45E7-47E3-880C-4BF67D9A795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16563-7735-4C17-905F-C0DEF3A198F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9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1B1F4-31D7-4515-80D1-804DC3A4057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27429-B51C-4733-BC37-AD1D0B1004F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A4614-AF50-4ADA-A1FB-595F5A54D2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E514A-1900-48A2-8886-D27A34C98AE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2FB87-D03C-46FC-BD4E-725D2426365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934200" y="457200"/>
            <a:ext cx="1752600" cy="56388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676400" y="457200"/>
            <a:ext cx="5105400" cy="56388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A07DD-DC37-4AC5-A0D8-A9737939B25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ítulo, texto e clip-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010400" cy="12954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lip-art 3"/>
          <p:cNvSpPr>
            <a:spLocks noGrp="1"/>
          </p:cNvSpPr>
          <p:nvPr>
            <p:ph type="clipArt"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10DFD-9AAD-41ED-A337-452E7F28E29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C3E7E-881C-4C26-B295-F61E888D82C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D96F1-0C49-4E6B-BF87-9012A46293E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41A4A-564E-403E-965B-5ABA3954368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26F02-68C5-4948-AFC2-01E2B0EDB8D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9DE62-BFFD-424D-9A9D-FF5010758EF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AA5E9-7816-4512-B72E-B9FABEE3BE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38915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8916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8917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8918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8919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8920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8921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8922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389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89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89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441D425-5337-488D-BABF-0A9CB4DB316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38926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38927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5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20480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0480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0480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0480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04807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04808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04809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20481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20481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20481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481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481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fld id="{D63AF458-42C2-4A73-8304-6FDFBE2CDC7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6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368643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pt-BR"/>
            </a:p>
          </p:txBody>
        </p:sp>
        <p:pic>
          <p:nvPicPr>
            <p:cNvPr id="13321" name="Picture 4" descr="slidemaster_med3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864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36864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36864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6864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6864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852EB6C4-27BA-464B-B847-D9526056C9A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010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9812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3891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891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D154EE2-A9B3-4C09-B36A-0678B36C552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389126" name="Line 6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389127" name="Line 7"/>
          <p:cNvSpPr>
            <a:spLocks noChangeShapeType="1"/>
          </p:cNvSpPr>
          <p:nvPr/>
        </p:nvSpPr>
        <p:spPr bwMode="auto">
          <a:xfrm>
            <a:off x="228600" y="304800"/>
            <a:ext cx="86106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grpSp>
        <p:nvGrpSpPr>
          <p:cNvPr id="14344" name="Group 8"/>
          <p:cNvGrpSpPr>
            <a:grpSpLocks/>
          </p:cNvGrpSpPr>
          <p:nvPr/>
        </p:nvGrpSpPr>
        <p:grpSpPr bwMode="auto">
          <a:xfrm>
            <a:off x="228600" y="457200"/>
            <a:ext cx="1246188" cy="1371600"/>
            <a:chOff x="144" y="288"/>
            <a:chExt cx="785" cy="864"/>
          </a:xfrm>
        </p:grpSpPr>
        <p:sp>
          <p:nvSpPr>
            <p:cNvPr id="389129" name="Rectangle 9"/>
            <p:cNvSpPr>
              <a:spLocks noChangeArrowheads="1"/>
            </p:cNvSpPr>
            <p:nvPr/>
          </p:nvSpPr>
          <p:spPr bwMode="auto">
            <a:xfrm>
              <a:off x="589" y="288"/>
              <a:ext cx="28" cy="534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89130" name="Rectangle 10"/>
            <p:cNvSpPr>
              <a:spLocks noChangeArrowheads="1"/>
            </p:cNvSpPr>
            <p:nvPr/>
          </p:nvSpPr>
          <p:spPr bwMode="auto">
            <a:xfrm>
              <a:off x="526" y="288"/>
              <a:ext cx="28" cy="47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89131" name="Rectangle 11"/>
            <p:cNvSpPr>
              <a:spLocks noChangeArrowheads="1"/>
            </p:cNvSpPr>
            <p:nvPr/>
          </p:nvSpPr>
          <p:spPr bwMode="auto">
            <a:xfrm>
              <a:off x="462" y="288"/>
              <a:ext cx="28" cy="40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89132" name="Rectangle 12"/>
            <p:cNvSpPr>
              <a:spLocks noChangeArrowheads="1"/>
            </p:cNvSpPr>
            <p:nvPr/>
          </p:nvSpPr>
          <p:spPr bwMode="auto">
            <a:xfrm>
              <a:off x="398" y="288"/>
              <a:ext cx="28" cy="33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89133" name="Rectangle 13"/>
            <p:cNvSpPr>
              <a:spLocks noChangeArrowheads="1"/>
            </p:cNvSpPr>
            <p:nvPr/>
          </p:nvSpPr>
          <p:spPr bwMode="auto">
            <a:xfrm>
              <a:off x="335" y="288"/>
              <a:ext cx="28" cy="26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89134" name="Rectangle 14"/>
            <p:cNvSpPr>
              <a:spLocks noChangeArrowheads="1"/>
            </p:cNvSpPr>
            <p:nvPr/>
          </p:nvSpPr>
          <p:spPr bwMode="auto">
            <a:xfrm>
              <a:off x="271" y="288"/>
              <a:ext cx="28" cy="19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89135" name="Rectangle 15"/>
            <p:cNvSpPr>
              <a:spLocks noChangeArrowheads="1"/>
            </p:cNvSpPr>
            <p:nvPr/>
          </p:nvSpPr>
          <p:spPr bwMode="auto">
            <a:xfrm>
              <a:off x="207" y="288"/>
              <a:ext cx="29" cy="1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89136" name="Rectangle 16"/>
            <p:cNvSpPr>
              <a:spLocks noChangeArrowheads="1"/>
            </p:cNvSpPr>
            <p:nvPr/>
          </p:nvSpPr>
          <p:spPr bwMode="auto">
            <a:xfrm>
              <a:off x="144" y="288"/>
              <a:ext cx="28" cy="68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89137" name="Rectangle 17"/>
            <p:cNvSpPr>
              <a:spLocks noChangeArrowheads="1"/>
            </p:cNvSpPr>
            <p:nvPr/>
          </p:nvSpPr>
          <p:spPr bwMode="auto">
            <a:xfrm>
              <a:off x="653" y="288"/>
              <a:ext cx="26" cy="59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89138" name="Rectangle 18"/>
            <p:cNvSpPr>
              <a:spLocks noChangeArrowheads="1"/>
            </p:cNvSpPr>
            <p:nvPr/>
          </p:nvSpPr>
          <p:spPr bwMode="auto">
            <a:xfrm>
              <a:off x="715" y="288"/>
              <a:ext cx="26" cy="66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89139" name="Rectangle 19"/>
            <p:cNvSpPr>
              <a:spLocks noChangeArrowheads="1"/>
            </p:cNvSpPr>
            <p:nvPr/>
          </p:nvSpPr>
          <p:spPr bwMode="auto">
            <a:xfrm>
              <a:off x="776" y="288"/>
              <a:ext cx="27" cy="73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89140" name="Rectangle 20"/>
            <p:cNvSpPr>
              <a:spLocks noChangeArrowheads="1"/>
            </p:cNvSpPr>
            <p:nvPr/>
          </p:nvSpPr>
          <p:spPr bwMode="auto">
            <a:xfrm>
              <a:off x="839" y="288"/>
              <a:ext cx="28" cy="8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89141" name="Rectangle 21"/>
            <p:cNvSpPr>
              <a:spLocks noChangeArrowheads="1"/>
            </p:cNvSpPr>
            <p:nvPr/>
          </p:nvSpPr>
          <p:spPr bwMode="auto">
            <a:xfrm>
              <a:off x="902" y="288"/>
              <a:ext cx="27" cy="86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389142" name="Rectangle 2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9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" pitchFamily="2" charset="2"/>
        <a:buChar char="o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5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p"/>
        <a:defRPr sz="22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0.xml"/><Relationship Id="rId1" Type="http://schemas.openxmlformats.org/officeDocument/2006/relationships/audio" Target="../media/audio1.wav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0.xml"/><Relationship Id="rId1" Type="http://schemas.openxmlformats.org/officeDocument/2006/relationships/audio" Target="../media/audio2.wav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5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620713"/>
            <a:ext cx="9144000" cy="2879725"/>
          </a:xfrm>
        </p:spPr>
        <p:txBody>
          <a:bodyPr/>
          <a:lstStyle/>
          <a:p>
            <a:pPr algn="ctr" eaLnBrk="1" hangingPunct="1"/>
            <a:r>
              <a:rPr lang="pt-BR" sz="4800" b="0" dirty="0" smtClean="0"/>
              <a:t>Ética e Etiqueta Profissional nos </a:t>
            </a:r>
            <a:r>
              <a:rPr lang="pt-BR" sz="4800" b="0" dirty="0" err="1" smtClean="0"/>
              <a:t>CEEs</a:t>
            </a:r>
            <a:endParaRPr lang="pt-BR" sz="4800" b="0" dirty="0" smtClean="0"/>
          </a:p>
        </p:txBody>
      </p:sp>
      <p:pic>
        <p:nvPicPr>
          <p:cNvPr id="51202" name="Picture 2" descr="http://www.mensagenscomamor.com/images/jpgs/img/f/frases_sobre_amigos_de_infancia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571744"/>
            <a:ext cx="5643602" cy="2571768"/>
          </a:xfrm>
          <a:prstGeom prst="rect">
            <a:avLst/>
          </a:prstGeom>
          <a:noFill/>
        </p:spPr>
      </p:pic>
      <p:pic>
        <p:nvPicPr>
          <p:cNvPr id="5" name="Imagem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5429264"/>
            <a:ext cx="3334385" cy="990600"/>
          </a:xfrm>
          <a:prstGeom prst="rect">
            <a:avLst/>
          </a:prstGeom>
          <a:pattFill prst="pct5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6" name="Imagem 5" descr="C:\Users\maryland-slv\Desktop\Maryland\ARQUIVO-2014\LOGO\CEE LOGOMARC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5429264"/>
            <a:ext cx="3286125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pt-BR" smtClean="0"/>
              <a:t>O QUE É ETIQUETA?</a:t>
            </a:r>
          </a:p>
        </p:txBody>
      </p:sp>
      <p:sp>
        <p:nvSpPr>
          <p:cNvPr id="10445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68313" y="1484313"/>
            <a:ext cx="8234362" cy="44037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pt-BR" b="1" dirty="0" smtClean="0"/>
          </a:p>
          <a:p>
            <a:pPr algn="ctr" eaLnBrk="1" hangingPunct="1"/>
            <a:endParaRPr lang="pt-BR" b="1" dirty="0" smtClean="0"/>
          </a:p>
          <a:p>
            <a:pPr algn="ctr" eaLnBrk="1" hangingPunct="1"/>
            <a:r>
              <a:rPr lang="pt-BR" sz="4000" b="1" dirty="0" smtClean="0"/>
              <a:t>Origem </a:t>
            </a:r>
          </a:p>
          <a:p>
            <a:pPr algn="ctr" eaLnBrk="1" hangingPunct="1"/>
            <a:endParaRPr lang="pt-BR" sz="4000" b="1" dirty="0" smtClean="0"/>
          </a:p>
          <a:p>
            <a:pPr algn="just" eaLnBrk="1" hangingPunct="1">
              <a:buFont typeface="Wingdings" pitchFamily="2" charset="2"/>
              <a:buNone/>
            </a:pPr>
            <a:r>
              <a:rPr lang="pt-BR" dirty="0" smtClean="0"/>
              <a:t>	</a:t>
            </a:r>
            <a:endParaRPr lang="pt-BR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468313" y="0"/>
            <a:ext cx="4248150" cy="65976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pt-BR" sz="2400" b="1" i="1" u="sng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sz="2100" b="1" i="1" u="sng" smtClean="0"/>
              <a:t>CLASSIFICAÇÃO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pt-BR" sz="2100" b="1" u="sng" smtClean="0"/>
          </a:p>
          <a:p>
            <a:pPr eaLnBrk="1" hangingPunct="1">
              <a:lnSpc>
                <a:spcPct val="90000"/>
              </a:lnSpc>
            </a:pPr>
            <a:r>
              <a:rPr lang="pt-BR" sz="2100" b="1" smtClean="0"/>
              <a:t>Etiqueta Doméstica: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sz="2100" b="1" smtClean="0"/>
              <a:t>Hábitos e maneiras de se lidar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sz="2100" b="1" smtClean="0"/>
              <a:t>com a família e os empregados.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pt-BR" sz="2100" b="1" smtClean="0"/>
          </a:p>
          <a:p>
            <a:pPr eaLnBrk="1" hangingPunct="1">
              <a:lnSpc>
                <a:spcPct val="90000"/>
              </a:lnSpc>
            </a:pPr>
            <a:r>
              <a:rPr lang="pt-BR" sz="2100" b="1" smtClean="0"/>
              <a:t>Etiqueta Social: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sz="2100" b="1" smtClean="0"/>
              <a:t>Regras essenciais para a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sz="2100" b="1" smtClean="0"/>
              <a:t>convivência em sociedade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sz="2100" b="1" smtClean="0"/>
              <a:t>(Festas, Recepções...)</a:t>
            </a:r>
          </a:p>
          <a:p>
            <a:pPr eaLnBrk="1" hangingPunct="1">
              <a:lnSpc>
                <a:spcPct val="90000"/>
              </a:lnSpc>
            </a:pPr>
            <a:endParaRPr lang="pt-BR" sz="2100" b="1" smtClean="0"/>
          </a:p>
          <a:p>
            <a:pPr eaLnBrk="1" hangingPunct="1">
              <a:lnSpc>
                <a:spcPct val="90000"/>
              </a:lnSpc>
            </a:pPr>
            <a:r>
              <a:rPr lang="pt-BR" sz="2100" b="1" smtClean="0"/>
              <a:t>Etiqueta Profissional ou Empresarial: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sz="2100" b="1" smtClean="0"/>
              <a:t>Comportamento no trabalho,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sz="2100" b="1" smtClean="0"/>
              <a:t>relação com superiores,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sz="2100" b="1" smtClean="0"/>
              <a:t>subordinados e público em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sz="2100" b="1" smtClean="0"/>
              <a:t>geral.</a:t>
            </a:r>
          </a:p>
          <a:p>
            <a:pPr eaLnBrk="1" hangingPunct="1">
              <a:lnSpc>
                <a:spcPct val="90000"/>
              </a:lnSpc>
            </a:pPr>
            <a:endParaRPr lang="pt-BR" sz="2100" smtClean="0"/>
          </a:p>
        </p:txBody>
      </p:sp>
      <p:pic>
        <p:nvPicPr>
          <p:cNvPr id="28675" name="Picture 3" descr="etiquetadomestic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 rot="561998">
            <a:off x="5795963" y="260350"/>
            <a:ext cx="2808287" cy="2543175"/>
          </a:xfrm>
          <a:noFill/>
        </p:spPr>
      </p:pic>
      <p:pic>
        <p:nvPicPr>
          <p:cNvPr id="28676" name="Picture 4" descr="etiquetasocial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 rot="423382">
            <a:off x="4772025" y="2930525"/>
            <a:ext cx="2943225" cy="2025650"/>
          </a:xfrm>
          <a:noFill/>
        </p:spPr>
      </p:pic>
      <p:pic>
        <p:nvPicPr>
          <p:cNvPr id="28677" name="Picture 5" descr="etiquetaprofission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30524">
            <a:off x="5435600" y="4365625"/>
            <a:ext cx="2987675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pt-BR" smtClean="0"/>
              <a:t>ETIQUETA NO SÉC. XXI</a:t>
            </a:r>
          </a:p>
        </p:txBody>
      </p:sp>
      <p:sp>
        <p:nvSpPr>
          <p:cNvPr id="30617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14282" y="1557338"/>
            <a:ext cx="8929718" cy="4967287"/>
          </a:xfrm>
        </p:spPr>
        <p:txBody>
          <a:bodyPr/>
          <a:lstStyle/>
          <a:p>
            <a:pPr eaLnBrk="1" hangingPunct="1">
              <a:defRPr/>
            </a:pPr>
            <a:r>
              <a:rPr lang="pt-BR" sz="2800" b="1" dirty="0" smtClean="0"/>
              <a:t>Gera qualidade no relacionamento entre pessoas;</a:t>
            </a:r>
          </a:p>
          <a:p>
            <a:pPr eaLnBrk="1" hangingPunct="1">
              <a:defRPr/>
            </a:pPr>
            <a:r>
              <a:rPr lang="pt-BR" sz="2800" b="1" dirty="0" smtClean="0"/>
              <a:t>É linguagem comum a todos os povos;</a:t>
            </a:r>
          </a:p>
          <a:p>
            <a:pPr eaLnBrk="1" hangingPunct="1">
              <a:defRPr/>
            </a:pPr>
            <a:r>
              <a:rPr lang="pt-BR" sz="2800" b="1" dirty="0" smtClean="0"/>
              <a:t>É um conjunto de gestos e atitudes que tornam a comunicação fácil, segura e eficiente;</a:t>
            </a:r>
          </a:p>
          <a:p>
            <a:pPr eaLnBrk="1" hangingPunct="1">
              <a:defRPr/>
            </a:pPr>
            <a:r>
              <a:rPr lang="pt-BR" sz="2800" b="1" dirty="0" smtClean="0"/>
              <a:t>Baseia-se no bom senso, na naturalidade e afetividade;</a:t>
            </a:r>
          </a:p>
          <a:p>
            <a:pPr eaLnBrk="1" hangingPunct="1">
              <a:defRPr/>
            </a:pPr>
            <a:r>
              <a:rPr lang="pt-BR" sz="2800" b="1" dirty="0" smtClean="0"/>
              <a:t>É um diferencial humano</a:t>
            </a:r>
          </a:p>
          <a:p>
            <a:pPr eaLnBrk="1" hangingPunct="1">
              <a:defRPr/>
            </a:pPr>
            <a:r>
              <a:rPr lang="pt-BR" sz="2800" b="1" dirty="0" smtClean="0"/>
              <a:t>É a semente do bom convívio social.</a:t>
            </a:r>
          </a:p>
          <a:p>
            <a:pPr eaLnBrk="1" hangingPunct="1">
              <a:defRPr/>
            </a:pPr>
            <a:endParaRPr lang="pt-BR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1184261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 smtClean="0"/>
              <a:t>APRESENTAÇÃO PESSOAL</a:t>
            </a:r>
          </a:p>
        </p:txBody>
      </p:sp>
      <p:sp>
        <p:nvSpPr>
          <p:cNvPr id="1607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1357298"/>
            <a:ext cx="8007350" cy="5072098"/>
          </a:xfrm>
        </p:spPr>
        <p:txBody>
          <a:bodyPr/>
          <a:lstStyle/>
          <a:p>
            <a:pPr eaLnBrk="1" hangingPunct="1"/>
            <a:r>
              <a:rPr lang="pt-BR" b="1" dirty="0" smtClean="0"/>
              <a:t>POSTURA </a:t>
            </a:r>
          </a:p>
          <a:p>
            <a:pPr eaLnBrk="1" hangingPunct="1"/>
            <a:r>
              <a:rPr lang="pt-BR" b="1" dirty="0" smtClean="0"/>
              <a:t>COMPORTAMENTO </a:t>
            </a:r>
          </a:p>
          <a:p>
            <a:pPr eaLnBrk="1" hangingPunct="1"/>
            <a:r>
              <a:rPr lang="pt-BR" b="1" dirty="0" smtClean="0"/>
              <a:t>VESTUÁRIO</a:t>
            </a:r>
          </a:p>
          <a:p>
            <a:pPr eaLnBrk="1" hangingPunct="1"/>
            <a:r>
              <a:rPr lang="pt-BR" b="1" dirty="0" smtClean="0"/>
              <a:t>COMUNICAÇÃO VERBAL</a:t>
            </a:r>
          </a:p>
          <a:p>
            <a:pPr eaLnBrk="1" hangingPunct="1"/>
            <a:r>
              <a:rPr lang="pt-BR" b="1" dirty="0" smtClean="0"/>
              <a:t>ETIQUETA – ao telefone fixo, ao celular, das apresentações e cumprimentos, com colegas, clientes e chefes, no elevador, nos eventos etc.</a:t>
            </a:r>
          </a:p>
          <a:p>
            <a:pPr eaLnBrk="1" hangingPunct="1"/>
            <a:endParaRPr lang="pt-BR" sz="2800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620713"/>
            <a:ext cx="7772400" cy="1470025"/>
          </a:xfrm>
        </p:spPr>
        <p:txBody>
          <a:bodyPr/>
          <a:lstStyle/>
          <a:p>
            <a:r>
              <a:rPr lang="pt-BR" sz="3500" smtClean="0"/>
              <a:t>TODOS PODEMOS SER</a:t>
            </a:r>
            <a:br>
              <a:rPr lang="pt-BR" sz="3500" smtClean="0"/>
            </a:br>
            <a:r>
              <a:rPr lang="pt-BR" sz="3500" smtClean="0"/>
              <a:t>MELHORES DO QUE JÁ SOMOS...</a:t>
            </a:r>
          </a:p>
        </p:txBody>
      </p:sp>
      <p:pic>
        <p:nvPicPr>
          <p:cNvPr id="214019" name="Picture 3" descr="j028320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2420938"/>
            <a:ext cx="3455987" cy="3379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2" name="Picture 2" descr="work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57200"/>
            <a:ext cx="3322638" cy="5791200"/>
          </a:xfrm>
          <a:prstGeom prst="rect">
            <a:avLst/>
          </a:prstGeom>
          <a:noFill/>
        </p:spPr>
      </p:pic>
      <p:sp>
        <p:nvSpPr>
          <p:cNvPr id="215043" name="Text Box 3"/>
          <p:cNvSpPr txBox="1">
            <a:spLocks noChangeArrowheads="1"/>
          </p:cNvSpPr>
          <p:nvPr/>
        </p:nvSpPr>
        <p:spPr bwMode="auto">
          <a:xfrm>
            <a:off x="3851275" y="260350"/>
            <a:ext cx="5292725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pt-BR" sz="2800" b="1" dirty="0">
                <a:latin typeface="Times New Roman" pitchFamily="18" charset="0"/>
              </a:rPr>
              <a:t>DETALHES QUE DERRUBAM</a:t>
            </a:r>
          </a:p>
          <a:p>
            <a:endParaRPr lang="pt-BR" sz="3200" dirty="0">
              <a:latin typeface="+mn-lt"/>
            </a:endParaRPr>
          </a:p>
          <a:p>
            <a:pPr>
              <a:buFontTx/>
              <a:buChar char="•"/>
            </a:pPr>
            <a:r>
              <a:rPr lang="pt-BR" sz="2800" dirty="0">
                <a:latin typeface="+mn-lt"/>
              </a:rPr>
              <a:t>Chegar atrasado ao local do trabalho. </a:t>
            </a:r>
          </a:p>
          <a:p>
            <a:pPr>
              <a:buFontTx/>
              <a:buChar char="•"/>
            </a:pPr>
            <a:r>
              <a:rPr lang="pt-BR" sz="2800" dirty="0">
                <a:latin typeface="+mn-lt"/>
              </a:rPr>
              <a:t>Estar </a:t>
            </a:r>
            <a:r>
              <a:rPr lang="pt-BR" sz="2800" dirty="0" smtClean="0">
                <a:latin typeface="+mn-lt"/>
              </a:rPr>
              <a:t>despreparado, sem </a:t>
            </a:r>
            <a:r>
              <a:rPr lang="pt-BR" sz="2800" dirty="0">
                <a:latin typeface="+mn-lt"/>
              </a:rPr>
              <a:t>as informações necessárias.</a:t>
            </a:r>
          </a:p>
          <a:p>
            <a:pPr>
              <a:buFontTx/>
              <a:buChar char="•"/>
            </a:pPr>
            <a:r>
              <a:rPr lang="pt-BR" sz="2800" dirty="0" smtClean="0">
                <a:latin typeface="+mn-lt"/>
              </a:rPr>
              <a:t>Ser ou fazer alguém de muro </a:t>
            </a:r>
            <a:r>
              <a:rPr lang="pt-BR" sz="2800" dirty="0">
                <a:latin typeface="+mn-lt"/>
              </a:rPr>
              <a:t>de </a:t>
            </a:r>
            <a:r>
              <a:rPr lang="pt-BR" sz="2800" dirty="0" smtClean="0">
                <a:latin typeface="+mn-lt"/>
              </a:rPr>
              <a:t>lamentações</a:t>
            </a:r>
            <a:r>
              <a:rPr lang="pt-BR" sz="2800" dirty="0">
                <a:latin typeface="+mn-lt"/>
              </a:rPr>
              <a:t>. </a:t>
            </a:r>
          </a:p>
          <a:p>
            <a:pPr>
              <a:buFontTx/>
              <a:buChar char="•"/>
            </a:pPr>
            <a:r>
              <a:rPr lang="pt-BR" sz="2800" dirty="0" smtClean="0">
                <a:latin typeface="+mn-lt"/>
              </a:rPr>
              <a:t>Mentir ou inventar </a:t>
            </a:r>
            <a:r>
              <a:rPr lang="pt-BR" sz="2800" dirty="0">
                <a:latin typeface="+mn-lt"/>
              </a:rPr>
              <a:t>desculpas, mesmo as  mais inocentes.</a:t>
            </a:r>
          </a:p>
          <a:p>
            <a:pPr>
              <a:buFontTx/>
              <a:buChar char="•"/>
            </a:pPr>
            <a:r>
              <a:rPr lang="pt-BR" sz="2800" dirty="0" smtClean="0">
                <a:latin typeface="+mn-lt"/>
              </a:rPr>
              <a:t> Manter relacionamento  </a:t>
            </a:r>
            <a:r>
              <a:rPr lang="pt-BR" sz="2800" dirty="0">
                <a:latin typeface="+mn-lt"/>
              </a:rPr>
              <a:t>inadequado em equipe</a:t>
            </a:r>
            <a:r>
              <a:rPr lang="pt-BR" sz="2800" dirty="0" smtClean="0">
                <a:latin typeface="+mn-lt"/>
              </a:rPr>
              <a:t>.</a:t>
            </a:r>
          </a:p>
          <a:p>
            <a:pPr>
              <a:buFontTx/>
              <a:buChar char="•"/>
            </a:pPr>
            <a:r>
              <a:rPr lang="pt-BR" sz="2800" dirty="0" smtClean="0">
                <a:latin typeface="+mn-lt"/>
              </a:rPr>
              <a:t>Fofocar.</a:t>
            </a:r>
          </a:p>
          <a:p>
            <a:pPr>
              <a:buFontTx/>
              <a:buChar char="•"/>
            </a:pPr>
            <a:endParaRPr lang="pt-BR" sz="28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010400" cy="147638"/>
          </a:xfrm>
        </p:spPr>
        <p:txBody>
          <a:bodyPr/>
          <a:lstStyle/>
          <a:p>
            <a:endParaRPr lang="en-US" sz="3500" smtClean="0"/>
          </a:p>
        </p:txBody>
      </p:sp>
      <p:pic>
        <p:nvPicPr>
          <p:cNvPr id="217091" name="Picture 3" descr="poder_boato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260350"/>
            <a:ext cx="9144000" cy="63373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38" name="Picture 2" descr="work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57200"/>
            <a:ext cx="3251200" cy="5791200"/>
          </a:xfrm>
          <a:prstGeom prst="rect">
            <a:avLst/>
          </a:prstGeom>
          <a:noFill/>
        </p:spPr>
      </p:pic>
      <p:sp>
        <p:nvSpPr>
          <p:cNvPr id="219139" name="Text Box 3"/>
          <p:cNvSpPr txBox="1">
            <a:spLocks noChangeArrowheads="1"/>
          </p:cNvSpPr>
          <p:nvPr/>
        </p:nvSpPr>
        <p:spPr bwMode="auto">
          <a:xfrm>
            <a:off x="3851275" y="333375"/>
            <a:ext cx="5041900" cy="704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pt-BR" sz="2800" b="1" dirty="0">
                <a:latin typeface="Times New Roman" pitchFamily="18" charset="0"/>
              </a:rPr>
              <a:t>DETALHES QUE   </a:t>
            </a:r>
            <a:r>
              <a:rPr lang="pt-BR" sz="2800" b="1" dirty="0" smtClean="0">
                <a:latin typeface="Times New Roman" pitchFamily="18" charset="0"/>
              </a:rPr>
              <a:t>AJUDAM</a:t>
            </a:r>
          </a:p>
          <a:p>
            <a:endParaRPr lang="pt-BR" sz="2800" b="1" dirty="0"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pt-BR" sz="3600" dirty="0" smtClean="0">
                <a:latin typeface="Times New Roman" pitchFamily="18" charset="0"/>
              </a:rPr>
              <a:t>Estar apresentável</a:t>
            </a:r>
            <a:endParaRPr lang="pt-BR" sz="3600" dirty="0"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pt-BR" sz="3600" dirty="0" smtClean="0">
                <a:latin typeface="Times New Roman" pitchFamily="18" charset="0"/>
              </a:rPr>
              <a:t>Ser </a:t>
            </a:r>
            <a:r>
              <a:rPr lang="pt-BR" sz="3600" dirty="0">
                <a:latin typeface="Times New Roman" pitchFamily="18" charset="0"/>
              </a:rPr>
              <a:t>gentil e </a:t>
            </a:r>
            <a:r>
              <a:rPr lang="pt-BR" sz="3600" dirty="0" smtClean="0">
                <a:latin typeface="Times New Roman" pitchFamily="18" charset="0"/>
              </a:rPr>
              <a:t>alegre</a:t>
            </a:r>
            <a:endParaRPr lang="pt-BR" sz="3600" dirty="0"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pt-BR" sz="3600" dirty="0" smtClean="0">
                <a:latin typeface="Times New Roman" pitchFamily="18" charset="0"/>
              </a:rPr>
              <a:t>Cumprimentar com </a:t>
            </a:r>
            <a:r>
              <a:rPr lang="pt-BR" sz="3600" dirty="0">
                <a:latin typeface="Times New Roman" pitchFamily="18" charset="0"/>
              </a:rPr>
              <a:t>um </a:t>
            </a:r>
            <a:r>
              <a:rPr lang="pt-BR" sz="3600" dirty="0" smtClean="0">
                <a:latin typeface="Times New Roman" pitchFamily="18" charset="0"/>
              </a:rPr>
              <a:t>sorriso</a:t>
            </a:r>
          </a:p>
          <a:p>
            <a:pPr>
              <a:buFontTx/>
              <a:buChar char="•"/>
            </a:pPr>
            <a:r>
              <a:rPr lang="pt-BR" sz="3600" dirty="0" smtClean="0">
                <a:latin typeface="Times New Roman" pitchFamily="18" charset="0"/>
              </a:rPr>
              <a:t>Não discriminar</a:t>
            </a:r>
          </a:p>
          <a:p>
            <a:pPr>
              <a:buFontTx/>
              <a:buChar char="•"/>
            </a:pPr>
            <a:r>
              <a:rPr lang="pt-BR" sz="3600" dirty="0" smtClean="0">
                <a:latin typeface="Times New Roman" pitchFamily="18" charset="0"/>
              </a:rPr>
              <a:t>Integrar-se</a:t>
            </a:r>
            <a:endParaRPr lang="pt-BR" sz="3600" dirty="0"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pt-BR" sz="3600" dirty="0">
                <a:latin typeface="Times New Roman" pitchFamily="18" charset="0"/>
              </a:rPr>
              <a:t>Não </a:t>
            </a:r>
            <a:r>
              <a:rPr lang="pt-BR" sz="3600" dirty="0" smtClean="0">
                <a:latin typeface="Times New Roman" pitchFamily="18" charset="0"/>
              </a:rPr>
              <a:t>falar alto</a:t>
            </a:r>
          </a:p>
          <a:p>
            <a:pPr>
              <a:buFontTx/>
              <a:buChar char="•"/>
            </a:pPr>
            <a:r>
              <a:rPr lang="pt-BR" sz="3600" dirty="0" smtClean="0">
                <a:latin typeface="Times New Roman" pitchFamily="18" charset="0"/>
              </a:rPr>
              <a:t>Saber ouvir</a:t>
            </a:r>
          </a:p>
          <a:p>
            <a:pPr>
              <a:buFontTx/>
              <a:buChar char="•"/>
            </a:pPr>
            <a:r>
              <a:rPr lang="pt-BR" sz="3600" dirty="0" smtClean="0">
                <a:latin typeface="Times New Roman" pitchFamily="18" charset="0"/>
              </a:rPr>
              <a:t>Ser e estar “desarmado”</a:t>
            </a:r>
            <a:endParaRPr lang="pt-BR" sz="3600" dirty="0">
              <a:latin typeface="Times New Roman" pitchFamily="18" charset="0"/>
            </a:endParaRPr>
          </a:p>
          <a:p>
            <a:endParaRPr lang="pt-BR" sz="3600" dirty="0">
              <a:latin typeface="Times New Roman" pitchFamily="18" charset="0"/>
            </a:endParaRPr>
          </a:p>
          <a:p>
            <a:endParaRPr lang="pt-BR" sz="3600" dirty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186" name="Picture 2" descr="work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57200"/>
            <a:ext cx="3394075" cy="5791200"/>
          </a:xfrm>
          <a:prstGeom prst="rect">
            <a:avLst/>
          </a:prstGeom>
          <a:noFill/>
        </p:spPr>
      </p:pic>
      <p:sp>
        <p:nvSpPr>
          <p:cNvPr id="221187" name="Text Box 3"/>
          <p:cNvSpPr txBox="1">
            <a:spLocks noChangeArrowheads="1"/>
          </p:cNvSpPr>
          <p:nvPr/>
        </p:nvSpPr>
        <p:spPr bwMode="auto">
          <a:xfrm>
            <a:off x="3924300" y="333375"/>
            <a:ext cx="52197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pt-BR" sz="2800" b="1" dirty="0">
                <a:latin typeface="Times New Roman" pitchFamily="18" charset="0"/>
              </a:rPr>
              <a:t>DETALHES QUE   </a:t>
            </a:r>
            <a:r>
              <a:rPr lang="pt-BR" sz="2800" b="1" dirty="0" smtClean="0">
                <a:latin typeface="Times New Roman" pitchFamily="18" charset="0"/>
              </a:rPr>
              <a:t>AJUDAM</a:t>
            </a:r>
          </a:p>
          <a:p>
            <a:endParaRPr lang="pt-BR" sz="2800" b="1" dirty="0"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pt-BR" sz="3200" dirty="0" smtClean="0">
                <a:latin typeface="+mn-lt"/>
              </a:rPr>
              <a:t>Usar: por </a:t>
            </a:r>
            <a:r>
              <a:rPr lang="pt-BR" sz="3200" dirty="0">
                <a:latin typeface="+mn-lt"/>
              </a:rPr>
              <a:t>favor</a:t>
            </a:r>
            <a:r>
              <a:rPr lang="pt-BR" sz="3200" dirty="0" smtClean="0">
                <a:latin typeface="+mn-lt"/>
              </a:rPr>
              <a:t>, com licença,  </a:t>
            </a:r>
            <a:r>
              <a:rPr lang="pt-BR" sz="3200" dirty="0">
                <a:latin typeface="+mn-lt"/>
              </a:rPr>
              <a:t>obrigado(a</a:t>
            </a:r>
            <a:r>
              <a:rPr lang="pt-BR" sz="3200" dirty="0" smtClean="0">
                <a:latin typeface="+mn-lt"/>
              </a:rPr>
              <a:t>).</a:t>
            </a:r>
            <a:endParaRPr lang="pt-BR" sz="3200" dirty="0">
              <a:latin typeface="+mn-lt"/>
            </a:endParaRPr>
          </a:p>
          <a:p>
            <a:pPr>
              <a:buFontTx/>
              <a:buChar char="•"/>
            </a:pPr>
            <a:r>
              <a:rPr lang="pt-BR" sz="3200" dirty="0" smtClean="0">
                <a:latin typeface="+mn-lt"/>
              </a:rPr>
              <a:t>Olhar nos olhos.</a:t>
            </a:r>
            <a:endParaRPr lang="pt-BR" sz="3200" dirty="0">
              <a:latin typeface="+mn-lt"/>
            </a:endParaRPr>
          </a:p>
          <a:p>
            <a:pPr>
              <a:buFontTx/>
              <a:buChar char="•"/>
            </a:pPr>
            <a:r>
              <a:rPr lang="pt-BR" sz="3200" dirty="0" err="1" smtClean="0">
                <a:latin typeface="+mn-lt"/>
              </a:rPr>
              <a:t>Conheçer</a:t>
            </a:r>
            <a:r>
              <a:rPr lang="pt-BR" sz="3200" dirty="0" smtClean="0">
                <a:latin typeface="+mn-lt"/>
              </a:rPr>
              <a:t>  “quem é quem”.</a:t>
            </a:r>
            <a:endParaRPr lang="pt-BR" sz="3200" dirty="0">
              <a:latin typeface="+mn-lt"/>
            </a:endParaRPr>
          </a:p>
          <a:p>
            <a:pPr>
              <a:buFontTx/>
              <a:buChar char="•"/>
            </a:pPr>
            <a:r>
              <a:rPr lang="pt-BR" sz="3200" dirty="0" smtClean="0">
                <a:latin typeface="+mn-lt"/>
              </a:rPr>
              <a:t>Estar disposto.</a:t>
            </a:r>
          </a:p>
          <a:p>
            <a:pPr>
              <a:buFontTx/>
              <a:buChar char="•"/>
            </a:pPr>
            <a:r>
              <a:rPr lang="pt-BR" sz="3200" dirty="0" smtClean="0">
                <a:latin typeface="+mn-lt"/>
              </a:rPr>
              <a:t>Ser objetivo ao atender</a:t>
            </a:r>
          </a:p>
          <a:p>
            <a:pPr>
              <a:buFontTx/>
              <a:buChar char="•"/>
            </a:pPr>
            <a:r>
              <a:rPr lang="pt-BR" sz="3200" dirty="0" smtClean="0">
                <a:latin typeface="+mn-lt"/>
              </a:rPr>
              <a:t> Evitar </a:t>
            </a:r>
            <a:r>
              <a:rPr lang="pt-BR" sz="3200" dirty="0">
                <a:latin typeface="+mn-lt"/>
              </a:rPr>
              <a:t>intimidades com o público.</a:t>
            </a:r>
          </a:p>
          <a:p>
            <a:endParaRPr lang="pt-BR" sz="3600" dirty="0">
              <a:latin typeface="Times New Roman" pitchFamily="18" charset="0"/>
            </a:endParaRPr>
          </a:p>
          <a:p>
            <a:endParaRPr lang="pt-BR" sz="3600" dirty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b="1" smtClean="0"/>
              <a:t>MARKETING PESSOAL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989138"/>
            <a:ext cx="7010400" cy="4114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pt-BR" smtClean="0"/>
          </a:p>
          <a:p>
            <a:pPr algn="ctr" eaLnBrk="1" hangingPunct="1">
              <a:buFont typeface="Wingdings" pitchFamily="2" charset="2"/>
              <a:buNone/>
            </a:pPr>
            <a:r>
              <a:rPr lang="pt-BR" smtClean="0"/>
              <a:t>COMO SOU EU? 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pt-BR" smtClean="0"/>
              <a:t>COMO SOU VISTO?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pt-BR" smtClean="0"/>
              <a:t>PRECISO MUDAR?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pt-BR" smtClean="0"/>
              <a:t>COMO POSSO MELHORAR?</a:t>
            </a:r>
          </a:p>
          <a:p>
            <a:pPr algn="ctr" eaLnBrk="1" hangingPunct="1">
              <a:buFont typeface="Wingdings" pitchFamily="2" charset="2"/>
              <a:buNone/>
            </a:pPr>
            <a:endParaRPr lang="pt-BR" smtClean="0"/>
          </a:p>
          <a:p>
            <a:pPr algn="ctr" eaLnBrk="1" hangingPunct="1">
              <a:buFont typeface="Wingdings" pitchFamily="2" charset="2"/>
              <a:buNone/>
            </a:pPr>
            <a:endParaRPr lang="pt-BR" smtClean="0"/>
          </a:p>
          <a:p>
            <a:pPr algn="ctr" eaLnBrk="1" hangingPunct="1">
              <a:buFont typeface="Wingdings" pitchFamily="2" charset="2"/>
              <a:buNone/>
            </a:pPr>
            <a:endParaRPr lang="pt-BR" smtClean="0"/>
          </a:p>
          <a:p>
            <a:pPr algn="ctr" eaLnBrk="1" hangingPunct="1">
              <a:buFont typeface="Wingdings" pitchFamily="2" charset="2"/>
              <a:buNone/>
            </a:pPr>
            <a:endParaRPr lang="pt-BR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57CBC1-FF1E-4738-A39E-D99728A32F79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Princípios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214422"/>
            <a:ext cx="8007350" cy="4881578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Font typeface="Monotype Sorts" pitchFamily="2" charset="2"/>
              <a:buNone/>
            </a:pPr>
            <a:endParaRPr lang="pt-BR" sz="2800" b="1" dirty="0" smtClean="0"/>
          </a:p>
          <a:p>
            <a:pPr marL="533400" indent="-533400">
              <a:lnSpc>
                <a:spcPct val="90000"/>
              </a:lnSpc>
              <a:buNone/>
            </a:pPr>
            <a:r>
              <a:rPr lang="pt-BR" b="1" dirty="0" smtClean="0"/>
              <a:t>A </a:t>
            </a:r>
            <a:r>
              <a:rPr lang="pt-BR" b="1" i="1" dirty="0" smtClean="0"/>
              <a:t>Regra de Ouro</a:t>
            </a:r>
            <a:r>
              <a:rPr lang="pt-BR" b="1" dirty="0" smtClean="0"/>
              <a:t>: “Não faça ao outro o que você não quer que seja feito a você”</a:t>
            </a:r>
          </a:p>
          <a:p>
            <a:pPr marL="533400" indent="-533400">
              <a:lnSpc>
                <a:spcPct val="90000"/>
              </a:lnSpc>
              <a:buNone/>
            </a:pPr>
            <a:endParaRPr lang="pt-BR" b="1" dirty="0" smtClean="0"/>
          </a:p>
          <a:p>
            <a:pPr marL="533400" indent="-533400">
              <a:lnSpc>
                <a:spcPct val="90000"/>
              </a:lnSpc>
              <a:buNone/>
            </a:pPr>
            <a:r>
              <a:rPr lang="pt-BR" b="1" dirty="0" smtClean="0"/>
              <a:t>O </a:t>
            </a:r>
            <a:r>
              <a:rPr lang="pt-BR" b="1" i="1" dirty="0" smtClean="0"/>
              <a:t>Princípio da Utilidade</a:t>
            </a:r>
            <a:r>
              <a:rPr lang="pt-BR" b="1" dirty="0" smtClean="0"/>
              <a:t>: “Aja de tal maneira a promover a maior felicidade do maior número de pessoas atingidas por sua ação”</a:t>
            </a: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581025"/>
          </a:xfrm>
        </p:spPr>
        <p:txBody>
          <a:bodyPr/>
          <a:lstStyle/>
          <a:p>
            <a:pPr eaLnBrk="1" hangingPunct="1">
              <a:defRPr/>
            </a:pPr>
            <a:r>
              <a:rPr lang="pt-BR" sz="4000" b="1" smtClean="0"/>
              <a:t>COMPORTAMENTO ASSERTIVO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8642350" cy="53276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sz="2800" dirty="0" smtClean="0"/>
              <a:t>Vamos pensar que existam três tipos de pessoas: </a:t>
            </a:r>
            <a:r>
              <a:rPr lang="pt-BR" sz="2800" b="1" dirty="0" smtClean="0"/>
              <a:t>Sr. Bonzinho</a:t>
            </a:r>
            <a:r>
              <a:rPr lang="pt-BR" sz="2800" dirty="0" smtClean="0"/>
              <a:t>, </a:t>
            </a:r>
            <a:r>
              <a:rPr lang="pt-BR" sz="2800" b="1" dirty="0" smtClean="0"/>
              <a:t>Sr. Bravinho</a:t>
            </a:r>
            <a:r>
              <a:rPr lang="pt-BR" sz="2800" dirty="0" smtClean="0"/>
              <a:t> e </a:t>
            </a:r>
            <a:r>
              <a:rPr lang="pt-BR" sz="2800" b="1" dirty="0" smtClean="0"/>
              <a:t>Sr. Assertivo</a:t>
            </a:r>
            <a:r>
              <a:rPr lang="pt-BR" sz="2800" dirty="0" smtClean="0"/>
              <a:t>. 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pt-BR" sz="2400" dirty="0" smtClean="0"/>
          </a:p>
          <a:p>
            <a:pPr lvl="1" eaLnBrk="1" hangingPunct="1">
              <a:lnSpc>
                <a:spcPct val="80000"/>
              </a:lnSpc>
            </a:pPr>
            <a:r>
              <a:rPr lang="pt-BR" sz="2400" b="1" u="sng" dirty="0" smtClean="0"/>
              <a:t>Sr. Bonzinho</a:t>
            </a:r>
          </a:p>
          <a:p>
            <a:pPr lvl="1" eaLnBrk="1" hangingPunct="1">
              <a:lnSpc>
                <a:spcPct val="80000"/>
              </a:lnSpc>
            </a:pPr>
            <a:endParaRPr lang="pt-BR" sz="2400" b="1" u="sng" dirty="0" smtClean="0"/>
          </a:p>
          <a:p>
            <a:pPr lvl="2" eaLnBrk="1" hangingPunct="1">
              <a:lnSpc>
                <a:spcPct val="80000"/>
              </a:lnSpc>
            </a:pPr>
            <a:r>
              <a:rPr lang="pt-BR" dirty="0" smtClean="0"/>
              <a:t>Não consegue dizer o que pensa;</a:t>
            </a:r>
          </a:p>
          <a:p>
            <a:pPr lvl="2" eaLnBrk="1" hangingPunct="1">
              <a:lnSpc>
                <a:spcPct val="80000"/>
              </a:lnSpc>
            </a:pPr>
            <a:r>
              <a:rPr lang="pt-BR" dirty="0" smtClean="0"/>
              <a:t>Sente-se inferior;</a:t>
            </a:r>
          </a:p>
          <a:p>
            <a:pPr lvl="2" eaLnBrk="1" hangingPunct="1">
              <a:lnSpc>
                <a:spcPct val="80000"/>
              </a:lnSpc>
            </a:pPr>
            <a:r>
              <a:rPr lang="pt-BR" dirty="0" smtClean="0"/>
              <a:t>Permite que os outros sempre ganhem;</a:t>
            </a:r>
          </a:p>
          <a:p>
            <a:pPr lvl="2" eaLnBrk="1" hangingPunct="1">
              <a:lnSpc>
                <a:spcPct val="80000"/>
              </a:lnSpc>
            </a:pPr>
            <a:r>
              <a:rPr lang="pt-BR" dirty="0" smtClean="0"/>
              <a:t>Faz de tudo para agradar a todos;</a:t>
            </a:r>
          </a:p>
          <a:p>
            <a:pPr lvl="2" eaLnBrk="1" hangingPunct="1">
              <a:lnSpc>
                <a:spcPct val="80000"/>
              </a:lnSpc>
            </a:pPr>
            <a:r>
              <a:rPr lang="pt-BR" dirty="0" smtClean="0"/>
              <a:t>Só consegue pensar em uma resposta boas horas depois (a ficha só cai mais tarde);</a:t>
            </a:r>
          </a:p>
          <a:p>
            <a:pPr lvl="2" eaLnBrk="1" hangingPunct="1">
              <a:lnSpc>
                <a:spcPct val="80000"/>
              </a:lnSpc>
            </a:pPr>
            <a:r>
              <a:rPr lang="pt-BR" dirty="0" smtClean="0"/>
              <a:t>Foge de qualquer tipo de conflito;</a:t>
            </a:r>
          </a:p>
          <a:p>
            <a:pPr lvl="2" eaLnBrk="1" hangingPunct="1">
              <a:lnSpc>
                <a:spcPct val="80000"/>
              </a:lnSpc>
            </a:pPr>
            <a:r>
              <a:rPr lang="pt-BR" dirty="0" smtClean="0"/>
              <a:t>Tem medo, é inseguro e ansioso. </a:t>
            </a:r>
          </a:p>
          <a:p>
            <a:pPr lvl="2" eaLnBrk="1" hangingPunct="1">
              <a:lnSpc>
                <a:spcPct val="80000"/>
              </a:lnSpc>
            </a:pPr>
            <a:endParaRPr lang="pt-BR" sz="2000" dirty="0" smtClean="0"/>
          </a:p>
          <a:p>
            <a:pPr lvl="2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t-BR" sz="2000" b="1" dirty="0" smtClean="0"/>
              <a:t>VOCÊ CONHECE ALGUÉM ASSIM?</a:t>
            </a:r>
          </a:p>
          <a:p>
            <a:pPr lvl="2" eaLnBrk="1" hangingPunct="1">
              <a:lnSpc>
                <a:spcPct val="80000"/>
              </a:lnSpc>
            </a:pPr>
            <a:endParaRPr lang="pt-BR" sz="2000" b="1" dirty="0" smtClean="0"/>
          </a:p>
          <a:p>
            <a:pPr lvl="2" eaLnBrk="1" hangingPunct="1">
              <a:lnSpc>
                <a:spcPct val="80000"/>
              </a:lnSpc>
              <a:buFont typeface="Wingdings" pitchFamily="2" charset="2"/>
              <a:buNone/>
            </a:pPr>
            <a:endParaRPr lang="pt-BR" sz="2000" dirty="0" smtClean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pt-B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836613"/>
            <a:ext cx="8280400" cy="5761037"/>
          </a:xfrm>
        </p:spPr>
        <p:txBody>
          <a:bodyPr/>
          <a:lstStyle/>
          <a:p>
            <a:pPr eaLnBrk="1" hangingPunct="1"/>
            <a:r>
              <a:rPr lang="pt-BR" sz="2800" b="1" u="sng" dirty="0" smtClean="0"/>
              <a:t>Sr. Bravinho</a:t>
            </a:r>
          </a:p>
          <a:p>
            <a:pPr eaLnBrk="1" hangingPunct="1"/>
            <a:endParaRPr lang="pt-BR" sz="2800" b="1" u="sng" dirty="0" smtClean="0"/>
          </a:p>
          <a:p>
            <a:pPr lvl="1" eaLnBrk="1" hangingPunct="1"/>
            <a:r>
              <a:rPr lang="pt-BR" sz="2400" dirty="0" smtClean="0"/>
              <a:t>É autoritário;</a:t>
            </a:r>
          </a:p>
          <a:p>
            <a:pPr lvl="1" eaLnBrk="1" hangingPunct="1"/>
            <a:r>
              <a:rPr lang="pt-BR" sz="2400" dirty="0" smtClean="0"/>
              <a:t>Não respeita os limites do outro e quer que sua vontade impere;</a:t>
            </a:r>
          </a:p>
          <a:p>
            <a:pPr lvl="1" eaLnBrk="1" hangingPunct="1"/>
            <a:r>
              <a:rPr lang="pt-BR" sz="2400" dirty="0" smtClean="0"/>
              <a:t>Tem que ganhar de qualquer maneira;</a:t>
            </a:r>
          </a:p>
          <a:p>
            <a:pPr lvl="1" eaLnBrk="1" hangingPunct="1"/>
            <a:r>
              <a:rPr lang="pt-BR" sz="2400" dirty="0" smtClean="0"/>
              <a:t>Precisa sentir que domina a situação;</a:t>
            </a:r>
          </a:p>
          <a:p>
            <a:pPr lvl="1" eaLnBrk="1" hangingPunct="1"/>
            <a:r>
              <a:rPr lang="pt-BR" sz="2400" dirty="0" smtClean="0"/>
              <a:t>Não ouve, interrompe e impõe sua opinião;</a:t>
            </a:r>
          </a:p>
          <a:p>
            <a:pPr lvl="1" eaLnBrk="1" hangingPunct="1"/>
            <a:r>
              <a:rPr lang="pt-BR" sz="2400" dirty="0" smtClean="0"/>
              <a:t>Seu tom de voz é bem alto como forma de intimidar os outros.</a:t>
            </a:r>
          </a:p>
          <a:p>
            <a:pPr lvl="1" eaLnBrk="1" hangingPunct="1"/>
            <a:endParaRPr lang="pt-BR" sz="2400" dirty="0" smtClean="0"/>
          </a:p>
          <a:p>
            <a:pPr lvl="1" algn="ctr" eaLnBrk="1" hangingPunct="1">
              <a:buFont typeface="Wingdings" pitchFamily="2" charset="2"/>
              <a:buNone/>
            </a:pPr>
            <a:r>
              <a:rPr lang="pt-BR" sz="2400" b="1" dirty="0" smtClean="0"/>
              <a:t>VOCÊ CONHECE ALGUÉM ASSIM?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765175"/>
            <a:ext cx="8497887" cy="56880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pt-BR" sz="2400" b="1" u="sng" dirty="0" smtClean="0"/>
              <a:t>Sr. Assertivo</a:t>
            </a:r>
          </a:p>
          <a:p>
            <a:pPr eaLnBrk="1" hangingPunct="1">
              <a:lnSpc>
                <a:spcPct val="80000"/>
              </a:lnSpc>
              <a:defRPr/>
            </a:pPr>
            <a:endParaRPr lang="pt-BR" sz="2400" b="1" u="sng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pt-BR" sz="2400" dirty="0" smtClean="0"/>
              <a:t>Afirma algo com muita segurança, acredita no que diz;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pt-BR" sz="2400" dirty="0" smtClean="0"/>
              <a:t>É espontâneo e calmo, sabe dos seus direitos e dos direitos do outro;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pt-BR" sz="2400" dirty="0" smtClean="0"/>
              <a:t>Sabe seus limites e os respeita, não se deixa levar por chantagens, elogios e outras formas de manipulação;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pt-BR" sz="2400" dirty="0" smtClean="0"/>
              <a:t>É firme, sem ofender ninguém;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pt-BR" sz="2400" dirty="0" smtClean="0"/>
              <a:t>É direto no que diz, fala de forma clara, porém sabe ser flexível;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pt-BR" sz="2400" dirty="0" smtClean="0"/>
              <a:t>Olha nos olhos e ouve o outro com muita atenção, sem interrupções;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pt-BR" sz="2400" dirty="0" smtClean="0"/>
              <a:t>Fala calmo e sem rodeios, com sinceridade e sem inibição ou  agressividade;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pt-BR" sz="2400" dirty="0" smtClean="0"/>
              <a:t>Discute o assunto, tenta negociar e entrar em um acordo onde todos os lados ganhem.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b="1" smtClean="0"/>
              <a:t>COMUNICAÇÃO VERBAL</a:t>
            </a:r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universidadedabiblia.com.br/wp-content/uploads/2012/02/427266_379173985430440_379166065431232_1691332_134041704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http://3.bp.blogspot.com/-WlnPmxo6Fho/T5wyQACUtjI/AAAAAAAAAVg/49dvwdNt41k/s640/383568_397932820240172_300390106661111_1243079_436983907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pt-BR" sz="3000" b="1" smtClean="0"/>
              <a:t>A LINGUAGEM PROFISSIONAL</a:t>
            </a:r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mtClean="0"/>
              <a:t>Respeitosa</a:t>
            </a:r>
          </a:p>
          <a:p>
            <a:pPr eaLnBrk="1" hangingPunct="1">
              <a:defRPr/>
            </a:pPr>
            <a:r>
              <a:rPr lang="pt-BR" smtClean="0"/>
              <a:t>Correta</a:t>
            </a:r>
          </a:p>
          <a:p>
            <a:pPr eaLnBrk="1" hangingPunct="1">
              <a:defRPr/>
            </a:pPr>
            <a:r>
              <a:rPr lang="pt-BR" smtClean="0"/>
              <a:t>Clara e objetiva</a:t>
            </a:r>
          </a:p>
          <a:p>
            <a:pPr eaLnBrk="1" hangingPunct="1">
              <a:defRPr/>
            </a:pPr>
            <a:r>
              <a:rPr lang="pt-BR" smtClean="0"/>
              <a:t>Tom e volume de voz adequado</a:t>
            </a:r>
          </a:p>
          <a:p>
            <a:pPr eaLnBrk="1" hangingPunct="1">
              <a:defRPr/>
            </a:pPr>
            <a:r>
              <a:rPr lang="pt-BR" smtClean="0"/>
              <a:t>Domínio e segurança de informações</a:t>
            </a:r>
          </a:p>
        </p:txBody>
      </p: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pt-BR" sz="3000" b="1" smtClean="0"/>
              <a:t>ASSUNTOS NÃO PERMITIDOS</a:t>
            </a:r>
          </a:p>
        </p:txBody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 smtClean="0"/>
              <a:t>Não fale de tragédias, não faça comentários maldosos;</a:t>
            </a:r>
          </a:p>
          <a:p>
            <a:pPr eaLnBrk="1" hangingPunct="1">
              <a:defRPr/>
            </a:pPr>
            <a:r>
              <a:rPr lang="pt-BR" dirty="0" smtClean="0"/>
              <a:t>Não conte casos e fatos muito longos;</a:t>
            </a:r>
          </a:p>
          <a:p>
            <a:pPr eaLnBrk="1" hangingPunct="1">
              <a:defRPr/>
            </a:pPr>
            <a:r>
              <a:rPr lang="pt-BR" dirty="0" smtClean="0"/>
              <a:t>Não conte suas intimidades;</a:t>
            </a:r>
          </a:p>
          <a:p>
            <a:pPr eaLnBrk="1" hangingPunct="1">
              <a:defRPr/>
            </a:pPr>
            <a:r>
              <a:rPr lang="pt-BR" dirty="0" smtClean="0"/>
              <a:t>Respeite o ambiente de trabalho e não o misture com assuntos pessoais.</a:t>
            </a:r>
          </a:p>
          <a:p>
            <a:pPr eaLnBrk="1" hangingPunct="1">
              <a:defRPr/>
            </a:pPr>
            <a:endParaRPr lang="pt-BR" dirty="0" smtClean="0"/>
          </a:p>
          <a:p>
            <a:pPr eaLnBrk="1" hangingPunct="1">
              <a:defRPr/>
            </a:pPr>
            <a:endParaRPr lang="pt-BR" dirty="0" smtClean="0"/>
          </a:p>
        </p:txBody>
      </p:sp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480"/>
            <a:ext cx="8229600" cy="6000792"/>
          </a:xfrm>
        </p:spPr>
        <p:txBody>
          <a:bodyPr/>
          <a:lstStyle/>
          <a:p>
            <a:pPr eaLnBrk="1" hangingPunct="1">
              <a:defRPr/>
            </a:pP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>EU QUERO O CONSELHO </a:t>
            </a:r>
            <a:br>
              <a:rPr lang="pt-BR" b="1" dirty="0" smtClean="0"/>
            </a:b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> DIFERENTE.</a:t>
            </a:r>
            <a:br>
              <a:rPr lang="pt-BR" b="1" dirty="0" smtClean="0"/>
            </a:br>
            <a:r>
              <a:rPr lang="pt-BR" b="1" dirty="0" smtClean="0"/>
              <a:t> </a:t>
            </a:r>
            <a:br>
              <a:rPr lang="pt-BR" b="1" dirty="0" smtClean="0"/>
            </a:br>
            <a:r>
              <a:rPr lang="pt-BR" b="1" dirty="0" smtClean="0"/>
              <a:t>E VOCÊ? </a:t>
            </a:r>
            <a:br>
              <a:rPr lang="pt-BR" b="1" dirty="0" smtClean="0"/>
            </a:br>
            <a:r>
              <a:rPr lang="pt-BR" b="1" dirty="0" smtClean="0"/>
              <a:t/>
            </a:r>
            <a:br>
              <a:rPr lang="pt-BR" b="1" dirty="0" smtClean="0"/>
            </a:br>
            <a:endParaRPr lang="pt-BR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865303"/>
          </a:xfrm>
        </p:spPr>
        <p:txBody>
          <a:bodyPr/>
          <a:lstStyle/>
          <a:p>
            <a:r>
              <a:rPr lang="pt-BR" b="1" dirty="0" smtClean="0">
                <a:solidFill>
                  <a:srgbClr val="FFCC00"/>
                </a:solidFill>
                <a:latin typeface="Times New Roman" charset="0"/>
              </a:rPr>
              <a:t/>
            </a:r>
            <a:br>
              <a:rPr lang="pt-BR" b="1" dirty="0" smtClean="0">
                <a:solidFill>
                  <a:srgbClr val="FFCC00"/>
                </a:solidFill>
                <a:latin typeface="Times New Roman" charset="0"/>
              </a:rPr>
            </a:br>
            <a:r>
              <a:rPr lang="pt-BR" b="1" dirty="0" smtClean="0">
                <a:solidFill>
                  <a:srgbClr val="FFCC00"/>
                </a:solidFill>
                <a:latin typeface="Times New Roman" charset="0"/>
              </a:rPr>
              <a:t>O  MARCENEIRO                                   E  AS  FERRAMENTAS</a:t>
            </a:r>
            <a:br>
              <a:rPr lang="pt-BR" b="1" dirty="0" smtClean="0">
                <a:solidFill>
                  <a:srgbClr val="FFCC00"/>
                </a:solidFill>
                <a:latin typeface="Times New Roman" charset="0"/>
              </a:rPr>
            </a:br>
            <a:r>
              <a:rPr lang="pt-BR" sz="2400" b="1" dirty="0" smtClean="0">
                <a:solidFill>
                  <a:srgbClr val="FFCC00"/>
                </a:solidFill>
                <a:latin typeface="Times New Roman" charset="0"/>
              </a:rPr>
              <a:t>Autor Desconhecido</a:t>
            </a:r>
            <a:r>
              <a:rPr lang="pt-BR" b="1" dirty="0" smtClean="0">
                <a:solidFill>
                  <a:srgbClr val="FFCC00"/>
                </a:solidFill>
                <a:latin typeface="Times New Roman" charset="0"/>
              </a:rPr>
              <a:t/>
            </a:r>
            <a:br>
              <a:rPr lang="pt-BR" b="1" dirty="0" smtClean="0">
                <a:solidFill>
                  <a:srgbClr val="FFCC00"/>
                </a:solidFill>
                <a:latin typeface="Times New Roman" charset="0"/>
              </a:rPr>
            </a:br>
            <a:r>
              <a:rPr lang="pt-BR" b="1" dirty="0" smtClean="0">
                <a:solidFill>
                  <a:srgbClr val="FFCC00"/>
                </a:solidFill>
                <a:latin typeface="Times New Roman" charset="0"/>
              </a:rPr>
              <a:t/>
            </a:r>
            <a:br>
              <a:rPr lang="pt-BR" b="1" dirty="0" smtClean="0">
                <a:solidFill>
                  <a:srgbClr val="FFCC00"/>
                </a:solidFill>
                <a:latin typeface="Times New Roman" charset="0"/>
              </a:rPr>
            </a:br>
            <a:endParaRPr lang="en-US" dirty="0"/>
          </a:p>
        </p:txBody>
      </p:sp>
      <p:pic>
        <p:nvPicPr>
          <p:cNvPr id="1026" name="Picture 2" descr="http://www.construcaocivil.biz/uploads/images_thumbs/09/096e4f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26"/>
            <a:ext cx="9144000" cy="5013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F343DE2-F418-488B-AB51-930A3F070AAD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Princípios Constitucionais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775"/>
            <a:ext cx="8178800" cy="4429125"/>
          </a:xfrm>
        </p:spPr>
        <p:txBody>
          <a:bodyPr/>
          <a:lstStyle/>
          <a:p>
            <a:r>
              <a:rPr lang="pt-BR" sz="2800" b="1" dirty="0" smtClean="0"/>
              <a:t>Princípios da administração pública, segundo a CF</a:t>
            </a:r>
            <a:endParaRPr lang="pt-BR" dirty="0" smtClean="0"/>
          </a:p>
          <a:p>
            <a:pPr lvl="2"/>
            <a:r>
              <a:rPr lang="pt-BR" sz="3200" dirty="0" smtClean="0"/>
              <a:t>Legalidade</a:t>
            </a:r>
          </a:p>
          <a:p>
            <a:pPr lvl="2"/>
            <a:r>
              <a:rPr lang="pt-BR" sz="3200" dirty="0" smtClean="0"/>
              <a:t>Impessoalidade</a:t>
            </a:r>
          </a:p>
          <a:p>
            <a:pPr lvl="2"/>
            <a:r>
              <a:rPr lang="pt-BR" sz="3200" dirty="0" smtClean="0"/>
              <a:t>Moralidade</a:t>
            </a:r>
          </a:p>
          <a:p>
            <a:pPr lvl="2"/>
            <a:r>
              <a:rPr lang="pt-BR" sz="3200" dirty="0" smtClean="0"/>
              <a:t>Publicidade</a:t>
            </a:r>
          </a:p>
          <a:p>
            <a:pPr lvl="2"/>
            <a:r>
              <a:rPr lang="pt-BR" sz="3200" dirty="0" smtClean="0"/>
              <a:t>Eficiência</a:t>
            </a: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219C3-8584-47BF-B340-3FE55FA2A885}" type="slidenum">
              <a:rPr lang="pt-BR"/>
              <a:pPr/>
              <a:t>30</a:t>
            </a:fld>
            <a:endParaRPr lang="pt-BR"/>
          </a:p>
        </p:txBody>
      </p:sp>
      <p:pic>
        <p:nvPicPr>
          <p:cNvPr id="220162" name="Picture 2" descr="bwoodr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0163" name="Text Box 3"/>
          <p:cNvSpPr txBox="1">
            <a:spLocks noChangeArrowheads="1"/>
          </p:cNvSpPr>
          <p:nvPr/>
        </p:nvSpPr>
        <p:spPr bwMode="auto">
          <a:xfrm>
            <a:off x="0" y="914400"/>
            <a:ext cx="9144000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pt-BR" sz="4800" b="1">
                <a:solidFill>
                  <a:srgbClr val="FFFF00"/>
                </a:solidFill>
                <a:latin typeface="Times New Roman" charset="0"/>
              </a:rPr>
              <a:t>Contam que, em uma marcenaria, houve uma estranha assembléia.</a:t>
            </a:r>
          </a:p>
        </p:txBody>
      </p:sp>
      <p:sp>
        <p:nvSpPr>
          <p:cNvPr id="220164" name="Text Box 4"/>
          <p:cNvSpPr txBox="1">
            <a:spLocks noChangeArrowheads="1"/>
          </p:cNvSpPr>
          <p:nvPr/>
        </p:nvSpPr>
        <p:spPr bwMode="auto">
          <a:xfrm>
            <a:off x="304800" y="2819400"/>
            <a:ext cx="8839200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pt-BR" sz="4800" b="1" dirty="0">
                <a:solidFill>
                  <a:srgbClr val="FFFF00"/>
                </a:solidFill>
                <a:latin typeface="Times New Roman" charset="0"/>
              </a:rPr>
              <a:t>Foi uma reunião onde                                        as ferramentas </a:t>
            </a:r>
            <a:r>
              <a:rPr lang="pt-BR" sz="4800" b="1" dirty="0" smtClean="0">
                <a:solidFill>
                  <a:srgbClr val="FFFF00"/>
                </a:solidFill>
                <a:latin typeface="Times New Roman" charset="0"/>
              </a:rPr>
              <a:t>se juntaram                              </a:t>
            </a:r>
            <a:r>
              <a:rPr lang="pt-BR" sz="4800" b="1" dirty="0">
                <a:solidFill>
                  <a:srgbClr val="FFFF00"/>
                </a:solidFill>
                <a:latin typeface="Times New Roman" charset="0"/>
              </a:rPr>
              <a:t>para acertar suas diferenças.</a:t>
            </a:r>
          </a:p>
        </p:txBody>
      </p:sp>
      <p:pic>
        <p:nvPicPr>
          <p:cNvPr id="220165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1687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32825" y="63468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182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01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" fill="hold"/>
                                        <p:tgtEl>
                                          <p:spTgt spid="220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220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6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220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220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0165"/>
                </p:tgtEl>
              </p:cMediaNode>
            </p:audio>
          </p:childTnLst>
        </p:cTn>
      </p:par>
    </p:tnLst>
    <p:bldLst>
      <p:bldP spid="220163" grpId="0" autoUpdateAnimBg="0"/>
      <p:bldP spid="220164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3EB1B-3059-497C-A82F-14AC5488D3DC}" type="slidenum">
              <a:rPr lang="pt-BR"/>
              <a:pPr/>
              <a:t>31</a:t>
            </a:fld>
            <a:endParaRPr lang="pt-BR"/>
          </a:p>
        </p:txBody>
      </p:sp>
      <p:pic>
        <p:nvPicPr>
          <p:cNvPr id="221186" name="Picture 2" descr="hammer_boar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</p:spPr>
      </p:pic>
      <p:sp>
        <p:nvSpPr>
          <p:cNvPr id="221187" name="Text Box 3"/>
          <p:cNvSpPr txBox="1">
            <a:spLocks noChangeArrowheads="1"/>
          </p:cNvSpPr>
          <p:nvPr/>
        </p:nvSpPr>
        <p:spPr bwMode="auto">
          <a:xfrm>
            <a:off x="304800" y="228600"/>
            <a:ext cx="88392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pt-BR" sz="4800" b="1">
                <a:solidFill>
                  <a:srgbClr val="4C2600"/>
                </a:solidFill>
                <a:latin typeface="Times New Roman" charset="0"/>
              </a:rPr>
              <a:t>Um martelo estava exercendo a presidência, mas os participantes exigiram que ele renunciasse.</a:t>
            </a:r>
            <a:br>
              <a:rPr lang="pt-BR" sz="4800" b="1">
                <a:solidFill>
                  <a:srgbClr val="4C2600"/>
                </a:solidFill>
                <a:latin typeface="Times New Roman" charset="0"/>
              </a:rPr>
            </a:br>
            <a:endParaRPr lang="pt-BR" sz="4800" b="1">
              <a:solidFill>
                <a:srgbClr val="4C2600"/>
              </a:solidFill>
              <a:latin typeface="Times New Roman" charset="0"/>
            </a:endParaRPr>
          </a:p>
        </p:txBody>
      </p:sp>
      <p:sp>
        <p:nvSpPr>
          <p:cNvPr id="221188" name="Text Box 4"/>
          <p:cNvSpPr txBox="1">
            <a:spLocks noChangeArrowheads="1"/>
          </p:cNvSpPr>
          <p:nvPr/>
        </p:nvSpPr>
        <p:spPr bwMode="auto">
          <a:xfrm>
            <a:off x="3563938" y="3933825"/>
            <a:ext cx="3352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800" b="1">
                <a:solidFill>
                  <a:srgbClr val="4C2600"/>
                </a:solidFill>
                <a:latin typeface="Times New Roman" charset="0"/>
              </a:rPr>
              <a:t>A causa?</a:t>
            </a:r>
          </a:p>
        </p:txBody>
      </p:sp>
      <p:sp>
        <p:nvSpPr>
          <p:cNvPr id="221189" name="Text Box 5"/>
          <p:cNvSpPr txBox="1">
            <a:spLocks noChangeArrowheads="1"/>
          </p:cNvSpPr>
          <p:nvPr/>
        </p:nvSpPr>
        <p:spPr bwMode="auto">
          <a:xfrm>
            <a:off x="0" y="5300663"/>
            <a:ext cx="91440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pt-BR" sz="4400" b="1">
                <a:solidFill>
                  <a:srgbClr val="4C2600"/>
                </a:solidFill>
                <a:latin typeface="Times New Roman" charset="0"/>
              </a:rPr>
              <a:t>Fazia demasiado barulho e além do mais, passava todo tempo golpeando.</a:t>
            </a:r>
            <a:r>
              <a:rPr lang="pt-BR" sz="3600" b="1">
                <a:solidFill>
                  <a:srgbClr val="4C2600"/>
                </a:solidFill>
                <a:latin typeface="Times New Roman" charset="0"/>
              </a:rPr>
              <a:t> </a:t>
            </a:r>
          </a:p>
        </p:txBody>
      </p:sp>
      <p:pic>
        <p:nvPicPr>
          <p:cNvPr id="221190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616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32825" y="63468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213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11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" fill="hold"/>
                                        <p:tgtEl>
                                          <p:spTgt spid="221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221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2" presetClass="entr" presetSubtype="12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221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221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1190"/>
                </p:tgtEl>
              </p:cMediaNode>
            </p:audio>
          </p:childTnLst>
        </p:cTn>
      </p:par>
    </p:tnLst>
    <p:bldLst>
      <p:bldP spid="221187" grpId="0" autoUpdateAnimBg="0"/>
      <p:bldP spid="221188" grpId="0" autoUpdateAnimBg="0"/>
      <p:bldP spid="221189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147BE-736F-4FE2-AB7C-54EE2838A658}" type="slidenum">
              <a:rPr lang="pt-BR"/>
              <a:pPr/>
              <a:t>32</a:t>
            </a:fld>
            <a:endParaRPr lang="pt-BR"/>
          </a:p>
        </p:txBody>
      </p:sp>
      <p:pic>
        <p:nvPicPr>
          <p:cNvPr id="222210" name="Picture 2" descr="wood2"/>
          <p:cNvPicPr>
            <a:picLocks noChangeAspect="1" noChangeArrowheads="1"/>
          </p:cNvPicPr>
          <p:nvPr/>
        </p:nvPicPr>
        <p:blipFill>
          <a:blip r:embed="rId2" cstate="print"/>
          <a:srcRect l="18750" b="19292"/>
          <a:stretch>
            <a:fillRect/>
          </a:stretch>
        </p:blipFill>
        <p:spPr bwMode="auto">
          <a:xfrm>
            <a:off x="0" y="0"/>
            <a:ext cx="8382000" cy="6858000"/>
          </a:xfrm>
          <a:prstGeom prst="rect">
            <a:avLst/>
          </a:prstGeom>
          <a:noFill/>
        </p:spPr>
      </p:pic>
      <p:sp>
        <p:nvSpPr>
          <p:cNvPr id="222212" name="Text Box 4"/>
          <p:cNvSpPr txBox="1">
            <a:spLocks noChangeArrowheads="1"/>
          </p:cNvSpPr>
          <p:nvPr/>
        </p:nvSpPr>
        <p:spPr bwMode="auto">
          <a:xfrm>
            <a:off x="285720" y="908050"/>
            <a:ext cx="7215238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pt-BR" sz="4000" b="1" dirty="0">
                <a:solidFill>
                  <a:srgbClr val="3C1E00"/>
                </a:solidFill>
                <a:latin typeface="Times New Roman" charset="0"/>
              </a:rPr>
              <a:t>O martelo aceitou sua culpa,                                   mas pediu que também fosse expulso o parafuso, alegando que ele dava muitas voltas para conseguir algo.</a:t>
            </a:r>
            <a:endParaRPr lang="pt-BR" sz="2800" dirty="0">
              <a:solidFill>
                <a:srgbClr val="3C1E00"/>
              </a:solidFill>
              <a:latin typeface="Times New Roman" charset="0"/>
            </a:endParaRPr>
          </a:p>
        </p:txBody>
      </p:sp>
      <p:sp>
        <p:nvSpPr>
          <p:cNvPr id="222213" name="Text Box 5"/>
          <p:cNvSpPr txBox="1">
            <a:spLocks noChangeArrowheads="1"/>
          </p:cNvSpPr>
          <p:nvPr/>
        </p:nvSpPr>
        <p:spPr bwMode="auto">
          <a:xfrm>
            <a:off x="827088" y="3860800"/>
            <a:ext cx="6788150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pt-BR" sz="4000" b="1" dirty="0">
                <a:solidFill>
                  <a:srgbClr val="3C1E00"/>
                </a:solidFill>
                <a:latin typeface="Times New Roman" charset="0"/>
              </a:rPr>
              <a:t>Diante do ataque, o parafuso concordou, mas por sua vez pediu a expulsão da lixa.</a:t>
            </a:r>
            <a:endParaRPr lang="pt-BR" sz="2800" dirty="0">
              <a:solidFill>
                <a:srgbClr val="3C1E00"/>
              </a:solidFill>
              <a:latin typeface="Times New Roman" charset="0"/>
            </a:endParaRPr>
          </a:p>
        </p:txBody>
      </p:sp>
      <p:pic>
        <p:nvPicPr>
          <p:cNvPr id="12292" name="Picture 4" descr="http://t2.gstatic.com/images?q=tbn:ANd9GcQnzNQIvX6r_nuVUrtlRHb6wJ2UNmMRs480vam3rJrGoq56j8eYG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72141"/>
            <a:ext cx="4308460" cy="1285859"/>
          </a:xfrm>
          <a:prstGeom prst="rect">
            <a:avLst/>
          </a:prstGeom>
          <a:noFill/>
        </p:spPr>
      </p:pic>
    </p:spTree>
  </p:cSld>
  <p:clrMapOvr>
    <a:masterClrMapping/>
  </p:clrMapOvr>
  <p:transition advTm="202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222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222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2" grpId="0" autoUpdateAnimBg="0"/>
      <p:bldP spid="222213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40B27-6DB0-491A-A27E-9E10B3BEAEA8}" type="slidenum">
              <a:rPr lang="pt-BR"/>
              <a:pPr/>
              <a:t>33</a:t>
            </a:fld>
            <a:endParaRPr lang="pt-BR"/>
          </a:p>
        </p:txBody>
      </p:sp>
      <p:pic>
        <p:nvPicPr>
          <p:cNvPr id="223234" name="Picture 2" descr="wood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4060825"/>
          </a:xfrm>
          <a:prstGeom prst="rect">
            <a:avLst/>
          </a:prstGeom>
          <a:noFill/>
        </p:spPr>
      </p:pic>
      <p:pic>
        <p:nvPicPr>
          <p:cNvPr id="223235" name="Picture 3" descr="60gr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143000"/>
            <a:ext cx="3090863" cy="4038600"/>
          </a:xfrm>
          <a:prstGeom prst="rect">
            <a:avLst/>
          </a:prstGeom>
          <a:noFill/>
        </p:spPr>
      </p:pic>
      <p:sp>
        <p:nvSpPr>
          <p:cNvPr id="223236" name="Text Box 4"/>
          <p:cNvSpPr txBox="1">
            <a:spLocks noChangeArrowheads="1"/>
          </p:cNvSpPr>
          <p:nvPr/>
        </p:nvSpPr>
        <p:spPr bwMode="auto">
          <a:xfrm>
            <a:off x="0" y="5084763"/>
            <a:ext cx="9144000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pt-BR" sz="4000" b="1">
                <a:solidFill>
                  <a:srgbClr val="FFFF00"/>
                </a:solidFill>
                <a:latin typeface="Times New Roman" charset="0"/>
              </a:rPr>
              <a:t>Disse que ela era muito áspera no tratamento com os demais, entrando sempre em atritos.</a:t>
            </a:r>
            <a:endParaRPr lang="pt-BR" sz="2800">
              <a:solidFill>
                <a:srgbClr val="FFFF00"/>
              </a:solidFill>
              <a:latin typeface="Times New Roman" charset="0"/>
            </a:endParaRPr>
          </a:p>
        </p:txBody>
      </p:sp>
    </p:spTree>
  </p:cSld>
  <p:clrMapOvr>
    <a:masterClrMapping/>
  </p:clrMapOvr>
  <p:transition advTm="170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6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AAC7A-48E6-4D84-9A5A-DD4AA10C697A}" type="slidenum">
              <a:rPr lang="pt-BR"/>
              <a:pPr/>
              <a:t>34</a:t>
            </a:fld>
            <a:endParaRPr lang="pt-BR"/>
          </a:p>
        </p:txBody>
      </p:sp>
      <p:pic>
        <p:nvPicPr>
          <p:cNvPr id="224258" name="Picture 2" descr="eg_73509_recording_tape_measure_l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4259" name="Text Box 3"/>
          <p:cNvSpPr txBox="1">
            <a:spLocks noChangeArrowheads="1"/>
          </p:cNvSpPr>
          <p:nvPr/>
        </p:nvSpPr>
        <p:spPr bwMode="auto">
          <a:xfrm>
            <a:off x="0" y="4695825"/>
            <a:ext cx="914400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pt-BR" sz="4000" b="1" dirty="0">
                <a:solidFill>
                  <a:srgbClr val="FFFF00"/>
                </a:solidFill>
                <a:latin typeface="Times New Roman" charset="0"/>
              </a:rPr>
              <a:t>A lixa acatou, com a condição de que                  se expulsasse o metro, que sempre media os outros segundo a sua medida, como se fosse o único perfeito.</a:t>
            </a:r>
            <a:r>
              <a:rPr lang="pt-BR" sz="3600" b="1" dirty="0">
                <a:latin typeface="Times New Roman" charset="0"/>
              </a:rPr>
              <a:t> </a:t>
            </a:r>
          </a:p>
        </p:txBody>
      </p:sp>
    </p:spTree>
  </p:cSld>
  <p:clrMapOvr>
    <a:masterClrMapping/>
  </p:clrMapOvr>
  <p:transition advTm="205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24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24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59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342F-8607-454F-8A3E-FAA0191B7BAC}" type="slidenum">
              <a:rPr lang="pt-BR"/>
              <a:pPr/>
              <a:t>35</a:t>
            </a:fld>
            <a:endParaRPr lang="pt-BR"/>
          </a:p>
        </p:txBody>
      </p:sp>
      <p:pic>
        <p:nvPicPr>
          <p:cNvPr id="9220" name="Picture 4" descr="http://www.cpt.com.br/imagens/enviadas/materias/materia1624/marcenar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Retângulo 7"/>
          <p:cNvSpPr/>
          <p:nvPr/>
        </p:nvSpPr>
        <p:spPr>
          <a:xfrm>
            <a:off x="285720" y="1"/>
            <a:ext cx="8858280" cy="2733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5000"/>
              </a:lnSpc>
              <a:spcBef>
                <a:spcPct val="50000"/>
              </a:spcBef>
            </a:pPr>
            <a:endParaRPr lang="pt-BR" sz="4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5000"/>
              </a:lnSpc>
              <a:spcBef>
                <a:spcPct val="50000"/>
              </a:spcBef>
            </a:pPr>
            <a:r>
              <a:rPr lang="pt-BR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Nesse momento o marceneiro  entrou, juntou as ferramentas e iniciou o seu trabalho.</a:t>
            </a:r>
            <a:endParaRPr lang="pt-BR" sz="4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3571876"/>
            <a:ext cx="9144000" cy="124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pt-BR" sz="4400" b="1" dirty="0" smtClean="0">
                <a:solidFill>
                  <a:srgbClr val="FFFF00"/>
                </a:solidFill>
                <a:latin typeface="Times New Roman" charset="0"/>
              </a:rPr>
              <a:t>Utilizou </a:t>
            </a:r>
            <a:r>
              <a:rPr lang="pt-BR" sz="4400" b="1" dirty="0">
                <a:solidFill>
                  <a:srgbClr val="FFFF00"/>
                </a:solidFill>
                <a:latin typeface="Times New Roman" charset="0"/>
              </a:rPr>
              <a:t>o martelo, a lixa, o metro, o parafuso...</a:t>
            </a:r>
            <a:endParaRPr lang="pt-BR" sz="3200" b="1" dirty="0">
              <a:solidFill>
                <a:srgbClr val="FFFF00"/>
              </a:solidFill>
              <a:latin typeface="Times New Roman" charset="0"/>
            </a:endParaRPr>
          </a:p>
        </p:txBody>
      </p:sp>
    </p:spTree>
  </p:cSld>
  <p:clrMapOvr>
    <a:masterClrMapping/>
  </p:clrMapOvr>
  <p:transition advTm="204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3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742A1-B711-47D2-ADC0-5AB47F7A71CE}" type="slidenum">
              <a:rPr lang="pt-BR"/>
              <a:pPr/>
              <a:t>36</a:t>
            </a:fld>
            <a:endParaRPr lang="pt-BR"/>
          </a:p>
        </p:txBody>
      </p:sp>
      <p:sp>
        <p:nvSpPr>
          <p:cNvPr id="226307" name="Text Box 3"/>
          <p:cNvSpPr txBox="1">
            <a:spLocks noChangeArrowheads="1"/>
          </p:cNvSpPr>
          <p:nvPr/>
        </p:nvSpPr>
        <p:spPr bwMode="auto">
          <a:xfrm>
            <a:off x="0" y="4786322"/>
            <a:ext cx="9144000" cy="124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pt-BR" sz="4400" b="1" dirty="0">
                <a:solidFill>
                  <a:srgbClr val="FFFF00"/>
                </a:solidFill>
                <a:latin typeface="Times New Roman" charset="0"/>
              </a:rPr>
              <a:t>Quando o marceneiro foi embora,                         as ferramentas voltaram à discussão.</a:t>
            </a:r>
            <a:r>
              <a:rPr lang="pt-BR" sz="3600" b="1" dirty="0">
                <a:solidFill>
                  <a:srgbClr val="F7F8CC"/>
                </a:solidFill>
                <a:latin typeface="Times New Roman" charset="0"/>
              </a:rPr>
              <a:t> </a:t>
            </a:r>
          </a:p>
        </p:txBody>
      </p:sp>
      <p:sp>
        <p:nvSpPr>
          <p:cNvPr id="226308" name="Text Box 4"/>
          <p:cNvSpPr txBox="1">
            <a:spLocks noChangeArrowheads="1"/>
          </p:cNvSpPr>
          <p:nvPr/>
        </p:nvSpPr>
        <p:spPr bwMode="auto">
          <a:xfrm>
            <a:off x="684213" y="765175"/>
            <a:ext cx="685165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pt-BR" sz="4400" b="1">
                <a:solidFill>
                  <a:srgbClr val="FFFF00"/>
                </a:solidFill>
                <a:latin typeface="Times New Roman" charset="0"/>
              </a:rPr>
              <a:t>E a rústica madeira se converteu em belos móveis.</a:t>
            </a:r>
            <a:endParaRPr lang="pt-BR" sz="3200" b="1">
              <a:solidFill>
                <a:srgbClr val="FFFF00"/>
              </a:solidFill>
              <a:latin typeface="Times New Roman" charset="0"/>
            </a:endParaRPr>
          </a:p>
        </p:txBody>
      </p:sp>
      <p:pic>
        <p:nvPicPr>
          <p:cNvPr id="8196" name="Picture 4" descr="http://3.bp.blogspot.com/-bT6f6azQBDY/UTEciMaMp5I/AAAAAAAAAek/RZmkC9W-1AM/s1600/Poltrona_Maia_-_Julia_Krant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19282"/>
            <a:ext cx="1928826" cy="1928827"/>
          </a:xfrm>
          <a:prstGeom prst="rect">
            <a:avLst/>
          </a:prstGeom>
          <a:noFill/>
        </p:spPr>
      </p:pic>
      <p:pic>
        <p:nvPicPr>
          <p:cNvPr id="8198" name="Picture 6" descr="http://www.portalmoveleiro.com.br/redacao/img_imagens/img86_36225_201204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2285992"/>
            <a:ext cx="3071834" cy="1815175"/>
          </a:xfrm>
          <a:prstGeom prst="rect">
            <a:avLst/>
          </a:prstGeom>
          <a:noFill/>
        </p:spPr>
      </p:pic>
      <p:pic>
        <p:nvPicPr>
          <p:cNvPr id="8200" name="Picture 8" descr="http://img.estadao.com.br/fotos/EE/9E/0D/EE9E0DEA9FCC4283B6FED4BA40D9A66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2273476"/>
            <a:ext cx="2071702" cy="1890239"/>
          </a:xfrm>
          <a:prstGeom prst="rect">
            <a:avLst/>
          </a:prstGeom>
          <a:noFill/>
        </p:spPr>
      </p:pic>
    </p:spTree>
  </p:cSld>
  <p:clrMapOvr>
    <a:masterClrMapping/>
  </p:clrMapOvr>
  <p:transition advTm="179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7" grpId="0" autoUpdateAnimBg="0"/>
      <p:bldP spid="226308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9FFC4-1B81-4E7F-974D-D4B4715AA7C4}" type="slidenum">
              <a:rPr lang="pt-BR"/>
              <a:pPr/>
              <a:t>37</a:t>
            </a:fld>
            <a:endParaRPr lang="pt-BR"/>
          </a:p>
        </p:txBody>
      </p:sp>
      <p:sp>
        <p:nvSpPr>
          <p:cNvPr id="227332" name="Text Box 4"/>
          <p:cNvSpPr txBox="1">
            <a:spLocks noChangeArrowheads="1"/>
          </p:cNvSpPr>
          <p:nvPr/>
        </p:nvSpPr>
        <p:spPr bwMode="auto">
          <a:xfrm>
            <a:off x="0" y="22860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4800" b="1" dirty="0">
                <a:solidFill>
                  <a:srgbClr val="FFFF00"/>
                </a:solidFill>
                <a:latin typeface="Times New Roman" charset="0"/>
              </a:rPr>
              <a:t>Mas o serrote adiantou-se e disse:</a:t>
            </a:r>
            <a:endParaRPr lang="pt-BR" sz="3600" b="1" dirty="0">
              <a:solidFill>
                <a:srgbClr val="FFFF00"/>
              </a:solidFill>
              <a:latin typeface="Times New Roman" charset="0"/>
            </a:endParaRPr>
          </a:p>
        </p:txBody>
      </p:sp>
      <p:sp>
        <p:nvSpPr>
          <p:cNvPr id="227333" name="Text Box 5"/>
          <p:cNvSpPr txBox="1">
            <a:spLocks noChangeArrowheads="1"/>
          </p:cNvSpPr>
          <p:nvPr/>
        </p:nvSpPr>
        <p:spPr bwMode="auto">
          <a:xfrm>
            <a:off x="428596" y="1571612"/>
            <a:ext cx="8072494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pt-BR" sz="4000" b="1" dirty="0">
                <a:solidFill>
                  <a:srgbClr val="FFFF00"/>
                </a:solidFill>
                <a:latin typeface="Times New Roman" charset="0"/>
              </a:rPr>
              <a:t>- Senhores, ficou demonstrado que temos defeitos, mas o marceneiro trabalha com nossas qualidades, ressaltando nossos pontos valiosos...</a:t>
            </a:r>
            <a:r>
              <a:rPr lang="pt-BR" sz="3600" b="1" dirty="0">
                <a:solidFill>
                  <a:srgbClr val="FFFF00"/>
                </a:solidFill>
                <a:latin typeface="Times New Roman" charset="0"/>
              </a:rPr>
              <a:t> </a:t>
            </a:r>
          </a:p>
        </p:txBody>
      </p:sp>
      <p:sp>
        <p:nvSpPr>
          <p:cNvPr id="227334" name="Text Box 6"/>
          <p:cNvSpPr txBox="1">
            <a:spLocks noChangeArrowheads="1"/>
          </p:cNvSpPr>
          <p:nvPr/>
        </p:nvSpPr>
        <p:spPr bwMode="auto">
          <a:xfrm>
            <a:off x="428596" y="3714752"/>
            <a:ext cx="7858180" cy="2713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75000"/>
              </a:lnSpc>
              <a:spcBef>
                <a:spcPct val="50000"/>
              </a:spcBef>
            </a:pPr>
            <a:endParaRPr lang="pt-BR" sz="4000" b="1" dirty="0" smtClean="0">
              <a:solidFill>
                <a:srgbClr val="FFFF00"/>
              </a:solidFill>
              <a:latin typeface="Times New Roman" charset="0"/>
            </a:endParaRPr>
          </a:p>
          <a:p>
            <a:pPr algn="just">
              <a:lnSpc>
                <a:spcPct val="75000"/>
              </a:lnSpc>
              <a:spcBef>
                <a:spcPct val="50000"/>
              </a:spcBef>
            </a:pPr>
            <a:r>
              <a:rPr lang="pt-BR" sz="4000" b="1" dirty="0" smtClean="0">
                <a:solidFill>
                  <a:srgbClr val="FFFF00"/>
                </a:solidFill>
                <a:latin typeface="Times New Roman" charset="0"/>
              </a:rPr>
              <a:t>portanto</a:t>
            </a:r>
            <a:r>
              <a:rPr lang="pt-BR" sz="4000" b="1" dirty="0">
                <a:solidFill>
                  <a:srgbClr val="FFFF00"/>
                </a:solidFill>
                <a:latin typeface="Times New Roman" charset="0"/>
              </a:rPr>
              <a:t>, em vez de </a:t>
            </a:r>
            <a:r>
              <a:rPr lang="pt-BR" sz="4000" b="1" dirty="0" smtClean="0">
                <a:solidFill>
                  <a:srgbClr val="FFFF00"/>
                </a:solidFill>
                <a:latin typeface="Times New Roman" charset="0"/>
              </a:rPr>
              <a:t>pensarmos </a:t>
            </a:r>
            <a:r>
              <a:rPr lang="pt-BR" sz="4000" b="1" dirty="0">
                <a:solidFill>
                  <a:srgbClr val="FFFF00"/>
                </a:solidFill>
                <a:latin typeface="Times New Roman" charset="0"/>
              </a:rPr>
              <a:t>em nossas      fraquezas, devemos nos </a:t>
            </a:r>
            <a:r>
              <a:rPr lang="pt-BR" sz="4000" b="1" dirty="0" smtClean="0">
                <a:solidFill>
                  <a:srgbClr val="FFFF00"/>
                </a:solidFill>
                <a:latin typeface="Times New Roman" charset="0"/>
              </a:rPr>
              <a:t>concentrar em </a:t>
            </a:r>
            <a:r>
              <a:rPr lang="pt-BR" sz="4000" b="1" dirty="0">
                <a:solidFill>
                  <a:srgbClr val="FFFF00"/>
                </a:solidFill>
                <a:latin typeface="Times New Roman" charset="0"/>
              </a:rPr>
              <a:t>nossos pontos forte</a:t>
            </a:r>
            <a:r>
              <a:rPr lang="pt-BR" sz="3600" b="1" dirty="0">
                <a:solidFill>
                  <a:srgbClr val="FFFF00"/>
                </a:solidFill>
                <a:latin typeface="Times New Roman" charset="0"/>
              </a:rPr>
              <a:t>s.</a:t>
            </a:r>
            <a:endParaRPr lang="pt-BR" sz="2400" dirty="0">
              <a:solidFill>
                <a:srgbClr val="FFFF00"/>
              </a:solidFill>
              <a:latin typeface="Times New Roman" charset="0"/>
            </a:endParaRPr>
          </a:p>
        </p:txBody>
      </p:sp>
    </p:spTree>
  </p:cSld>
  <p:clrMapOvr>
    <a:masterClrMapping/>
  </p:clrMapOvr>
  <p:transition advTm="251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1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3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700"/>
                            </p:stCondLst>
                            <p:childTnLst>
                              <p:par>
                                <p:cTn id="15" presetID="2" presetClass="entr" presetSubtype="12" fill="hold" grpId="0" nodeType="afterEffect">
                                  <p:stCondLst>
                                    <p:cond delay="3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227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227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2" grpId="0" autoUpdateAnimBg="0"/>
      <p:bldP spid="227333" grpId="0" autoUpdateAnimBg="0"/>
      <p:bldP spid="227334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F6175-3DED-4BA5-A60E-3A6EB7C7D4CC}" type="slidenum">
              <a:rPr lang="pt-BR"/>
              <a:pPr/>
              <a:t>38</a:t>
            </a:fld>
            <a:endParaRPr lang="pt-BR"/>
          </a:p>
        </p:txBody>
      </p:sp>
      <p:pic>
        <p:nvPicPr>
          <p:cNvPr id="228354" name="Picture 2" descr="tools2"/>
          <p:cNvPicPr>
            <a:picLocks noChangeAspect="1" noChangeArrowheads="1"/>
          </p:cNvPicPr>
          <p:nvPr/>
        </p:nvPicPr>
        <p:blipFill>
          <a:blip r:embed="rId2" cstate="print"/>
          <a:srcRect r="66667" b="-279"/>
          <a:stretch>
            <a:fillRect/>
          </a:stretch>
        </p:blipFill>
        <p:spPr bwMode="auto">
          <a:xfrm>
            <a:off x="228600" y="381000"/>
            <a:ext cx="1985946" cy="6248400"/>
          </a:xfrm>
          <a:prstGeom prst="rect">
            <a:avLst/>
          </a:prstGeom>
          <a:noFill/>
        </p:spPr>
      </p:pic>
      <p:sp>
        <p:nvSpPr>
          <p:cNvPr id="228355" name="Text Box 3"/>
          <p:cNvSpPr txBox="1">
            <a:spLocks noChangeArrowheads="1"/>
          </p:cNvSpPr>
          <p:nvPr/>
        </p:nvSpPr>
        <p:spPr bwMode="auto">
          <a:xfrm>
            <a:off x="2571736" y="549274"/>
            <a:ext cx="6324614" cy="5115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pt-BR" sz="4800" b="1">
                <a:solidFill>
                  <a:srgbClr val="FFFF00"/>
                </a:solidFill>
                <a:latin typeface="Times New Roman" charset="0"/>
              </a:rPr>
              <a:t>Então a assembléia entendeu que o martelo era forte, o parafuso unia e dava força, a lixa era especial para limpar e afinar asperezas, e o metro era preciso e exato.</a:t>
            </a:r>
            <a:endParaRPr lang="pt-BR" sz="3600" b="1">
              <a:solidFill>
                <a:srgbClr val="FFFF00"/>
              </a:solidFill>
              <a:latin typeface="Times New Roman" charset="0"/>
            </a:endParaRPr>
          </a:p>
        </p:txBody>
      </p:sp>
    </p:spTree>
  </p:cSld>
  <p:clrMapOvr>
    <a:masterClrMapping/>
  </p:clrMapOvr>
  <p:transition advTm="200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" fill="hold"/>
                                        <p:tgtEl>
                                          <p:spTgt spid="228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" fill="hold"/>
                                        <p:tgtEl>
                                          <p:spTgt spid="228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5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9090-EDC0-4ED3-8490-5A4BB6002B56}" type="slidenum">
              <a:rPr lang="pt-BR"/>
              <a:pPr/>
              <a:t>39</a:t>
            </a:fld>
            <a:endParaRPr lang="pt-BR"/>
          </a:p>
        </p:txBody>
      </p:sp>
      <p:pic>
        <p:nvPicPr>
          <p:cNvPr id="229378" name="Picture 2" descr="tools2"/>
          <p:cNvPicPr>
            <a:picLocks noChangeAspect="1" noChangeArrowheads="1"/>
          </p:cNvPicPr>
          <p:nvPr/>
        </p:nvPicPr>
        <p:blipFill>
          <a:blip r:embed="rId2" cstate="print"/>
          <a:srcRect t="33426" r="2586"/>
          <a:stretch>
            <a:fillRect/>
          </a:stretch>
        </p:blipFill>
        <p:spPr bwMode="auto">
          <a:xfrm>
            <a:off x="1500166" y="1412875"/>
            <a:ext cx="6286544" cy="3429000"/>
          </a:xfrm>
          <a:prstGeom prst="rect">
            <a:avLst/>
          </a:prstGeom>
          <a:noFill/>
        </p:spPr>
      </p:pic>
      <p:sp>
        <p:nvSpPr>
          <p:cNvPr id="229379" name="Text Box 3"/>
          <p:cNvSpPr txBox="1">
            <a:spLocks noChangeArrowheads="1"/>
          </p:cNvSpPr>
          <p:nvPr/>
        </p:nvSpPr>
        <p:spPr bwMode="auto">
          <a:xfrm>
            <a:off x="0" y="5013325"/>
            <a:ext cx="9144000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pt-BR" sz="4000" b="1">
                <a:solidFill>
                  <a:srgbClr val="FFFF00"/>
                </a:solidFill>
                <a:latin typeface="Times New Roman" charset="0"/>
              </a:rPr>
              <a:t>e uma grande alegria tomou conta de todos pela oportunidade de trabalharem juntos.</a:t>
            </a:r>
          </a:p>
        </p:txBody>
      </p:sp>
      <p:sp>
        <p:nvSpPr>
          <p:cNvPr id="22938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pt-BR" sz="4400" b="1">
                <a:solidFill>
                  <a:srgbClr val="FFFF00"/>
                </a:solidFill>
                <a:latin typeface="Times New Roman" charset="0"/>
              </a:rPr>
              <a:t>Sentiram-se como uma equipe, capaz de produzir com qualidade;</a:t>
            </a:r>
          </a:p>
        </p:txBody>
      </p:sp>
    </p:spTree>
  </p:cSld>
  <p:clrMapOvr>
    <a:masterClrMapping/>
  </p:clrMapOvr>
  <p:transition advTm="173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" fill="hold"/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" fill="hold"/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975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" fill="hold"/>
                                        <p:tgtEl>
                                          <p:spTgt spid="229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" fill="hold"/>
                                        <p:tgtEl>
                                          <p:spTgt spid="229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79" grpId="0" autoUpdateAnimBg="0"/>
      <p:bldP spid="22938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802303-B236-4942-BAF2-CA40F191FB4B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76250"/>
            <a:ext cx="8915400" cy="990600"/>
          </a:xfrm>
        </p:spPr>
        <p:txBody>
          <a:bodyPr/>
          <a:lstStyle/>
          <a:p>
            <a:r>
              <a:rPr lang="pt-BR" smtClean="0"/>
              <a:t/>
            </a:r>
            <a:br>
              <a:rPr lang="pt-BR" smtClean="0"/>
            </a:br>
            <a:r>
              <a:rPr lang="pt-BR" smtClean="0"/>
              <a:t> Princípios</a:t>
            </a:r>
            <a:r>
              <a:rPr lang="pt-BR" sz="3600" smtClean="0"/>
              <a:t> </a:t>
            </a:r>
            <a:endParaRPr lang="pt-BR" smtClean="0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16113"/>
            <a:ext cx="8178800" cy="417195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pt-BR" sz="2000" dirty="0" smtClean="0"/>
          </a:p>
          <a:p>
            <a:pPr>
              <a:lnSpc>
                <a:spcPct val="90000"/>
              </a:lnSpc>
            </a:pPr>
            <a:r>
              <a:rPr lang="pt-BR" sz="3600" dirty="0" smtClean="0"/>
              <a:t>Dignidade</a:t>
            </a:r>
          </a:p>
          <a:p>
            <a:pPr>
              <a:lnSpc>
                <a:spcPct val="90000"/>
              </a:lnSpc>
            </a:pPr>
            <a:r>
              <a:rPr lang="pt-BR" sz="3600" dirty="0" smtClean="0"/>
              <a:t>Cortesia e boa vontade</a:t>
            </a:r>
          </a:p>
          <a:p>
            <a:pPr>
              <a:lnSpc>
                <a:spcPct val="90000"/>
              </a:lnSpc>
            </a:pPr>
            <a:r>
              <a:rPr lang="pt-BR" sz="3600" dirty="0" smtClean="0"/>
              <a:t>Respeito ao contribuinte</a:t>
            </a:r>
          </a:p>
          <a:p>
            <a:pPr>
              <a:lnSpc>
                <a:spcPct val="90000"/>
              </a:lnSpc>
            </a:pPr>
            <a:r>
              <a:rPr lang="pt-BR" sz="3600" dirty="0" smtClean="0"/>
              <a:t>Eficácia</a:t>
            </a:r>
          </a:p>
          <a:p>
            <a:pPr>
              <a:lnSpc>
                <a:spcPct val="90000"/>
              </a:lnSpc>
            </a:pPr>
            <a:r>
              <a:rPr lang="pt-BR" sz="3600" dirty="0" smtClean="0"/>
              <a:t>Zelo na preservação da honra</a:t>
            </a:r>
          </a:p>
          <a:p>
            <a:pPr>
              <a:lnSpc>
                <a:spcPct val="90000"/>
              </a:lnSpc>
            </a:pPr>
            <a:r>
              <a:rPr lang="pt-BR" sz="3600" dirty="0" smtClean="0"/>
              <a:t>Dever de contribuir para a melhoria dos serviços públicos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pt-BR" sz="3600" dirty="0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41386-150A-40E2-8D53-3ADE4CB13538}" type="slidenum">
              <a:rPr lang="pt-BR"/>
              <a:pPr/>
              <a:t>40</a:t>
            </a:fld>
            <a:endParaRPr lang="pt-BR"/>
          </a:p>
        </p:txBody>
      </p:sp>
      <p:pic>
        <p:nvPicPr>
          <p:cNvPr id="230402" name="Picture 2" descr="!cid_002201c2de53$b90af4b0$172027d9@DCBQ2K0J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60350"/>
            <a:ext cx="3606794" cy="2813050"/>
          </a:xfrm>
          <a:prstGeom prst="rect">
            <a:avLst/>
          </a:prstGeom>
          <a:noFill/>
        </p:spPr>
      </p:pic>
      <p:sp>
        <p:nvSpPr>
          <p:cNvPr id="230403" name="Text Box 3"/>
          <p:cNvSpPr txBox="1">
            <a:spLocks noChangeArrowheads="1"/>
          </p:cNvSpPr>
          <p:nvPr/>
        </p:nvSpPr>
        <p:spPr bwMode="auto">
          <a:xfrm>
            <a:off x="4000496" y="333375"/>
            <a:ext cx="484346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4000" b="1" dirty="0">
                <a:solidFill>
                  <a:srgbClr val="FFFF00"/>
                </a:solidFill>
                <a:latin typeface="Times New Roman" charset="0"/>
              </a:rPr>
              <a:t>O mesmo ocorre com os seres humanos.</a:t>
            </a:r>
          </a:p>
        </p:txBody>
      </p:sp>
      <p:sp>
        <p:nvSpPr>
          <p:cNvPr id="230404" name="Text Box 4"/>
          <p:cNvSpPr txBox="1">
            <a:spLocks noChangeArrowheads="1"/>
          </p:cNvSpPr>
          <p:nvPr/>
        </p:nvSpPr>
        <p:spPr bwMode="auto">
          <a:xfrm>
            <a:off x="179388" y="3141663"/>
            <a:ext cx="8763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600" b="1" dirty="0">
                <a:solidFill>
                  <a:srgbClr val="FFFF00"/>
                </a:solidFill>
                <a:latin typeface="Times New Roman" charset="0"/>
              </a:rPr>
              <a:t>Quando uma pessoa busca defeitos em outra, a situação </a:t>
            </a:r>
            <a:r>
              <a:rPr lang="pt-BR" sz="3600" b="1" dirty="0" smtClean="0">
                <a:solidFill>
                  <a:srgbClr val="FFFF00"/>
                </a:solidFill>
                <a:latin typeface="Times New Roman" charset="0"/>
              </a:rPr>
              <a:t>é </a:t>
            </a:r>
            <a:r>
              <a:rPr lang="pt-BR" sz="3600" b="1" dirty="0">
                <a:solidFill>
                  <a:srgbClr val="FFFF00"/>
                </a:solidFill>
                <a:latin typeface="Times New Roman" charset="0"/>
              </a:rPr>
              <a:t>tensa e negativa.</a:t>
            </a:r>
          </a:p>
        </p:txBody>
      </p:sp>
      <p:sp>
        <p:nvSpPr>
          <p:cNvPr id="230405" name="Text Box 5"/>
          <p:cNvSpPr txBox="1">
            <a:spLocks noChangeArrowheads="1"/>
          </p:cNvSpPr>
          <p:nvPr/>
        </p:nvSpPr>
        <p:spPr bwMode="auto">
          <a:xfrm>
            <a:off x="0" y="4581525"/>
            <a:ext cx="9144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600" b="1" dirty="0">
                <a:solidFill>
                  <a:srgbClr val="FFFF00"/>
                </a:solidFill>
                <a:latin typeface="Times New Roman" charset="0"/>
              </a:rPr>
              <a:t>Ao contrário, quando se busca com sinceridade os pontos fortes dos outros, florescem as melhores conquistas humanas.</a:t>
            </a:r>
          </a:p>
        </p:txBody>
      </p:sp>
    </p:spTree>
  </p:cSld>
  <p:clrMapOvr>
    <a:masterClrMapping/>
  </p:clrMapOvr>
  <p:transition advTm="255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" fill="hold"/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" fill="hold"/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575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" fill="hold"/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" fill="hold"/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4" grpId="0" autoUpdateAnimBg="0"/>
      <p:bldP spid="230405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DD0B9-8621-42FA-8E42-C2DB15307130}" type="slidenum">
              <a:rPr lang="pt-BR"/>
              <a:pPr/>
              <a:t>41</a:t>
            </a:fld>
            <a:endParaRPr lang="pt-BR"/>
          </a:p>
        </p:txBody>
      </p:sp>
      <p:pic>
        <p:nvPicPr>
          <p:cNvPr id="231426" name="Picture 2" descr="!cid_002201c2de53$b90af4b0$172027d9@DCBQ2K0J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200" y="2393661"/>
            <a:ext cx="3217882" cy="2048163"/>
          </a:xfrm>
          <a:prstGeom prst="rect">
            <a:avLst/>
          </a:prstGeom>
          <a:noFill/>
        </p:spPr>
      </p:pic>
      <p:sp>
        <p:nvSpPr>
          <p:cNvPr id="231427" name="Text Box 3"/>
          <p:cNvSpPr txBox="1">
            <a:spLocks noChangeArrowheads="1"/>
          </p:cNvSpPr>
          <p:nvPr/>
        </p:nvSpPr>
        <p:spPr bwMode="auto">
          <a:xfrm>
            <a:off x="304800" y="260350"/>
            <a:ext cx="8839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000" b="1">
                <a:solidFill>
                  <a:srgbClr val="FFFF00"/>
                </a:solidFill>
                <a:latin typeface="Times New Roman" charset="0"/>
              </a:rPr>
              <a:t>É fácil encontrar defeitos...</a:t>
            </a:r>
            <a:r>
              <a:rPr lang="pt-BR" sz="3200">
                <a:solidFill>
                  <a:srgbClr val="FFCC00"/>
                </a:solidFill>
                <a:latin typeface="Times New Roman" charset="0"/>
              </a:rPr>
              <a:t>                                       </a:t>
            </a:r>
          </a:p>
        </p:txBody>
      </p:sp>
      <p:sp>
        <p:nvSpPr>
          <p:cNvPr id="231428" name="Text Box 4"/>
          <p:cNvSpPr txBox="1">
            <a:spLocks noChangeArrowheads="1"/>
          </p:cNvSpPr>
          <p:nvPr/>
        </p:nvSpPr>
        <p:spPr bwMode="auto">
          <a:xfrm>
            <a:off x="179388" y="2060575"/>
            <a:ext cx="3835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000" b="1">
                <a:solidFill>
                  <a:srgbClr val="FFFF00"/>
                </a:solidFill>
                <a:latin typeface="Times New Roman" charset="0"/>
              </a:rPr>
              <a:t>Mas encontrar qualidades?</a:t>
            </a:r>
            <a:endParaRPr lang="pt-BR" sz="3200" b="1">
              <a:solidFill>
                <a:srgbClr val="FFFF00"/>
              </a:solidFill>
              <a:latin typeface="Times New Roman" charset="0"/>
            </a:endParaRPr>
          </a:p>
        </p:txBody>
      </p:sp>
      <p:sp>
        <p:nvSpPr>
          <p:cNvPr id="231429" name="Text Box 5"/>
          <p:cNvSpPr txBox="1">
            <a:spLocks noChangeArrowheads="1"/>
          </p:cNvSpPr>
          <p:nvPr/>
        </p:nvSpPr>
        <p:spPr bwMode="auto">
          <a:xfrm>
            <a:off x="0" y="4437063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4400" b="1" dirty="0">
                <a:solidFill>
                  <a:srgbClr val="FFFF00"/>
                </a:solidFill>
                <a:latin typeface="Times New Roman" charset="0"/>
              </a:rPr>
              <a:t>Isto é para quem deseja a conquista </a:t>
            </a:r>
            <a:r>
              <a:rPr lang="pt-BR" sz="4400" b="1" dirty="0" smtClean="0">
                <a:solidFill>
                  <a:srgbClr val="FFFF00"/>
                </a:solidFill>
                <a:latin typeface="Times New Roman" charset="0"/>
              </a:rPr>
              <a:t> </a:t>
            </a:r>
            <a:r>
              <a:rPr lang="pt-BR" sz="4400" b="1" dirty="0">
                <a:solidFill>
                  <a:srgbClr val="FFFF00"/>
                </a:solidFill>
                <a:latin typeface="Times New Roman" charset="0"/>
              </a:rPr>
              <a:t>através da cooperação!!!</a:t>
            </a:r>
          </a:p>
        </p:txBody>
      </p:sp>
      <p:sp>
        <p:nvSpPr>
          <p:cNvPr id="231430" name="Text Box 6"/>
          <p:cNvSpPr txBox="1">
            <a:spLocks noChangeArrowheads="1"/>
          </p:cNvSpPr>
          <p:nvPr/>
        </p:nvSpPr>
        <p:spPr bwMode="auto">
          <a:xfrm>
            <a:off x="0" y="90805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4000" b="1" dirty="0" smtClean="0">
                <a:solidFill>
                  <a:srgbClr val="FFFF00"/>
                </a:solidFill>
                <a:latin typeface="Times New Roman" charset="0"/>
              </a:rPr>
              <a:t>qualquer </a:t>
            </a:r>
            <a:r>
              <a:rPr lang="pt-BR" sz="4000" b="1" dirty="0">
                <a:solidFill>
                  <a:srgbClr val="FFFF00"/>
                </a:solidFill>
                <a:latin typeface="Times New Roman" charset="0"/>
              </a:rPr>
              <a:t>um pode fazê-lo !</a:t>
            </a:r>
            <a:endParaRPr lang="pt-BR" sz="3200" b="1" dirty="0">
              <a:solidFill>
                <a:srgbClr val="FFFF00"/>
              </a:solidFill>
              <a:latin typeface="Times New Roman" charset="0"/>
            </a:endParaRPr>
          </a:p>
        </p:txBody>
      </p:sp>
    </p:spTree>
  </p:cSld>
  <p:clrMapOvr>
    <a:masterClrMapping/>
  </p:clrMapOvr>
  <p:transition advTm="253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1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1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1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1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" fill="hold"/>
                                        <p:tgtEl>
                                          <p:spTgt spid="231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" fill="hold"/>
                                        <p:tgtEl>
                                          <p:spTgt spid="231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725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231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31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7" grpId="0" autoUpdateAnimBg="0"/>
      <p:bldP spid="231428" grpId="0" autoUpdateAnimBg="0"/>
      <p:bldP spid="231429" grpId="0" autoUpdateAnimBg="0"/>
      <p:bldP spid="231430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Número de Slide 5"/>
          <p:cNvSpPr txBox="1">
            <a:spLocks noGrp="1"/>
          </p:cNvSpPr>
          <p:nvPr/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50000"/>
              </a:spcBef>
              <a:buClrTx/>
              <a:buFontTx/>
              <a:buNone/>
            </a:pPr>
            <a:fld id="{7F5CC990-BDB2-4CF3-9FC7-11330D2FA940}" type="slidenum">
              <a:rPr kumimoji="0" lang="en-US" sz="1400" b="0" i="0">
                <a:solidFill>
                  <a:schemeClr val="bg2"/>
                </a:solidFill>
                <a:latin typeface="Arial" charset="0"/>
              </a:rPr>
              <a:pPr algn="r">
                <a:spcBef>
                  <a:spcPct val="50000"/>
                </a:spcBef>
                <a:buClrTx/>
                <a:buFontTx/>
                <a:buNone/>
              </a:pPr>
              <a:t>5</a:t>
            </a:fld>
            <a:endParaRPr kumimoji="0" lang="en-US" sz="1400" b="0" i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476250"/>
            <a:ext cx="8915400" cy="990600"/>
          </a:xfrm>
        </p:spPr>
        <p:txBody>
          <a:bodyPr/>
          <a:lstStyle/>
          <a:p>
            <a:r>
              <a:rPr lang="pt-BR" smtClean="0"/>
              <a:t/>
            </a:r>
            <a:br>
              <a:rPr lang="pt-BR" smtClean="0"/>
            </a:br>
            <a:r>
              <a:rPr lang="pt-BR" smtClean="0"/>
              <a:t> Princípios</a:t>
            </a:r>
            <a:r>
              <a:rPr lang="pt-BR" sz="3600" smtClean="0"/>
              <a:t> </a:t>
            </a:r>
            <a:endParaRPr lang="pt-BR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916113"/>
            <a:ext cx="8178800" cy="417195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pt-BR" sz="2000" dirty="0" smtClean="0"/>
          </a:p>
          <a:p>
            <a:pPr>
              <a:lnSpc>
                <a:spcPct val="90000"/>
              </a:lnSpc>
            </a:pPr>
            <a:r>
              <a:rPr lang="pt-BR" dirty="0" smtClean="0"/>
              <a:t>ÉTICA COMO FATOR DE DECISÃO ENTRE </a:t>
            </a:r>
          </a:p>
          <a:p>
            <a:pPr>
              <a:lnSpc>
                <a:spcPct val="90000"/>
              </a:lnSpc>
            </a:pPr>
            <a:endParaRPr lang="pt-BR" dirty="0" smtClean="0"/>
          </a:p>
          <a:p>
            <a:pPr algn="ctr">
              <a:lnSpc>
                <a:spcPct val="90000"/>
              </a:lnSpc>
              <a:buFont typeface="Monotype Sorts" pitchFamily="2" charset="2"/>
              <a:buNone/>
            </a:pPr>
            <a:r>
              <a:rPr lang="pt-BR" sz="4400" b="1" dirty="0" smtClean="0"/>
              <a:t>LEGAL X ILEGAL</a:t>
            </a:r>
          </a:p>
          <a:p>
            <a:pPr algn="ctr">
              <a:lnSpc>
                <a:spcPct val="90000"/>
              </a:lnSpc>
            </a:pPr>
            <a:endParaRPr lang="pt-BR" sz="4400" b="1" dirty="0" smtClean="0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pt-BR" sz="4400" b="1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ço Reservado para Número de Slide 5"/>
          <p:cNvSpPr txBox="1">
            <a:spLocks noGrp="1"/>
          </p:cNvSpPr>
          <p:nvPr/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50000"/>
              </a:spcBef>
              <a:buClrTx/>
              <a:buFontTx/>
              <a:buNone/>
            </a:pPr>
            <a:fld id="{654E3391-200E-4A4B-B2FF-693C1077655E}" type="slidenum">
              <a:rPr kumimoji="0" lang="en-US" sz="1400" b="0" i="0">
                <a:solidFill>
                  <a:schemeClr val="bg2"/>
                </a:solidFill>
                <a:latin typeface="Arial" charset="0"/>
              </a:rPr>
              <a:pPr algn="r">
                <a:spcBef>
                  <a:spcPct val="50000"/>
                </a:spcBef>
                <a:buClrTx/>
                <a:buFontTx/>
                <a:buNone/>
              </a:pPr>
              <a:t>6</a:t>
            </a:fld>
            <a:endParaRPr kumimoji="0" lang="en-US" sz="1400" b="0" i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476250"/>
            <a:ext cx="8915400" cy="990600"/>
          </a:xfrm>
        </p:spPr>
        <p:txBody>
          <a:bodyPr/>
          <a:lstStyle/>
          <a:p>
            <a:r>
              <a:rPr lang="pt-BR" smtClean="0"/>
              <a:t/>
            </a:r>
            <a:br>
              <a:rPr lang="pt-BR" smtClean="0"/>
            </a:br>
            <a:r>
              <a:rPr lang="pt-BR" smtClean="0"/>
              <a:t> Princípios</a:t>
            </a:r>
            <a:r>
              <a:rPr lang="pt-BR" sz="3600" smtClean="0"/>
              <a:t> </a:t>
            </a:r>
            <a:endParaRPr lang="pt-BR" smtClean="0"/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916113"/>
            <a:ext cx="8178800" cy="417195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pt-BR" sz="2000" dirty="0" smtClean="0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pt-BR" dirty="0" smtClean="0"/>
          </a:p>
          <a:p>
            <a:pPr algn="ctr">
              <a:lnSpc>
                <a:spcPct val="90000"/>
              </a:lnSpc>
              <a:buFont typeface="Monotype Sorts" pitchFamily="2" charset="2"/>
              <a:buNone/>
            </a:pPr>
            <a:r>
              <a:rPr lang="pt-BR" sz="4800" b="1" dirty="0" smtClean="0"/>
              <a:t>MORAL &amp; LEGAL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pt-BR" sz="4800" b="1" dirty="0" smtClean="0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pt-BR" sz="4800" b="1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ço Reservado para Número de Slide 5"/>
          <p:cNvSpPr txBox="1">
            <a:spLocks noGrp="1"/>
          </p:cNvSpPr>
          <p:nvPr/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50000"/>
              </a:spcBef>
              <a:buClrTx/>
              <a:buFontTx/>
              <a:buNone/>
            </a:pPr>
            <a:fld id="{8F5DBBC1-5738-4629-9406-C34C47625418}" type="slidenum">
              <a:rPr kumimoji="0" lang="en-US" sz="1400" b="0" i="0">
                <a:solidFill>
                  <a:schemeClr val="bg2"/>
                </a:solidFill>
                <a:latin typeface="Arial" charset="0"/>
              </a:rPr>
              <a:pPr algn="r">
                <a:spcBef>
                  <a:spcPct val="50000"/>
                </a:spcBef>
                <a:buClrTx/>
                <a:buFontTx/>
                <a:buNone/>
              </a:pPr>
              <a:t>7</a:t>
            </a:fld>
            <a:endParaRPr kumimoji="0" lang="en-US" sz="1400" b="0" i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476250"/>
            <a:ext cx="8915400" cy="990600"/>
          </a:xfrm>
        </p:spPr>
        <p:txBody>
          <a:bodyPr/>
          <a:lstStyle/>
          <a:p>
            <a:r>
              <a:rPr lang="pt-BR" smtClean="0"/>
              <a:t/>
            </a:r>
            <a:br>
              <a:rPr lang="pt-BR" smtClean="0"/>
            </a:br>
            <a:r>
              <a:rPr lang="pt-BR" smtClean="0"/>
              <a:t> Princípios</a:t>
            </a:r>
            <a:r>
              <a:rPr lang="pt-BR" sz="3600" smtClean="0"/>
              <a:t> </a:t>
            </a:r>
            <a:endParaRPr lang="pt-BR" smtClean="0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571612"/>
            <a:ext cx="8178800" cy="4516451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pt-BR" dirty="0" smtClean="0"/>
          </a:p>
          <a:p>
            <a:pPr algn="ctr">
              <a:lnSpc>
                <a:spcPct val="90000"/>
              </a:lnSpc>
              <a:buFont typeface="Monotype Sorts" pitchFamily="2" charset="2"/>
              <a:buNone/>
            </a:pPr>
            <a:r>
              <a:rPr lang="pt-BR" sz="4000" b="1" dirty="0" smtClean="0"/>
              <a:t>ZELO COM PATRIMÔNIO</a:t>
            </a:r>
          </a:p>
          <a:p>
            <a:pPr algn="ctr">
              <a:lnSpc>
                <a:spcPct val="90000"/>
              </a:lnSpc>
              <a:buFont typeface="Monotype Sorts" pitchFamily="2" charset="2"/>
              <a:buNone/>
            </a:pPr>
            <a:r>
              <a:rPr lang="pt-BR" sz="4000" b="1" dirty="0" smtClean="0"/>
              <a:t>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pt-BR" sz="4000" b="1" dirty="0" smtClean="0"/>
              <a:t>Proibido descuido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pt-BR" sz="4000" b="1" dirty="0" smtClean="0"/>
              <a:t>Proibida má utilização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pt-BR" sz="4000" b="1" dirty="0" smtClean="0"/>
              <a:t>Nada é só seu, mas tudo é do cidadão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Número de Slide 5"/>
          <p:cNvSpPr txBox="1">
            <a:spLocks noGrp="1"/>
          </p:cNvSpPr>
          <p:nvPr/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50000"/>
              </a:spcBef>
              <a:buClrTx/>
              <a:buFontTx/>
              <a:buNone/>
            </a:pPr>
            <a:fld id="{DA20C5D5-6B95-417E-B5AC-6B82628FCF6F}" type="slidenum">
              <a:rPr kumimoji="0" lang="en-US" sz="1400" b="0" i="0">
                <a:solidFill>
                  <a:schemeClr val="bg2"/>
                </a:solidFill>
                <a:latin typeface="Arial" charset="0"/>
              </a:rPr>
              <a:pPr algn="r">
                <a:spcBef>
                  <a:spcPct val="50000"/>
                </a:spcBef>
                <a:buClrTx/>
                <a:buFontTx/>
                <a:buNone/>
              </a:pPr>
              <a:t>8</a:t>
            </a:fld>
            <a:endParaRPr kumimoji="0" lang="en-US" sz="1400" b="0" i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476250"/>
            <a:ext cx="8915400" cy="990600"/>
          </a:xfrm>
        </p:spPr>
        <p:txBody>
          <a:bodyPr/>
          <a:lstStyle/>
          <a:p>
            <a:r>
              <a:rPr lang="pt-BR" smtClean="0"/>
              <a:t/>
            </a:r>
            <a:br>
              <a:rPr lang="pt-BR" smtClean="0"/>
            </a:br>
            <a:r>
              <a:rPr lang="pt-BR" smtClean="0"/>
              <a:t> Princípios</a:t>
            </a:r>
            <a:r>
              <a:rPr lang="pt-BR" sz="3600" smtClean="0"/>
              <a:t> </a:t>
            </a:r>
            <a:endParaRPr lang="pt-BR" smtClean="0"/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916113"/>
            <a:ext cx="8178800" cy="417195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pt-BR" sz="2000" dirty="0" smtClean="0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pt-BR" sz="4400" b="1" dirty="0" smtClean="0"/>
              <a:t>RESPEITO 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pt-BR" sz="4400" b="1" dirty="0" smtClean="0"/>
          </a:p>
          <a:p>
            <a:pPr lvl="3">
              <a:lnSpc>
                <a:spcPct val="90000"/>
              </a:lnSpc>
              <a:buFontTx/>
              <a:buNone/>
            </a:pPr>
            <a:r>
              <a:rPr lang="pt-BR" sz="3600" b="1" dirty="0" smtClean="0"/>
              <a:t>À hierarquia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pt-BR" sz="3600" b="1" dirty="0" smtClean="0"/>
              <a:t>Aos outros servidores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pt-BR" sz="3600" b="1" dirty="0" smtClean="0"/>
              <a:t>Aos cidadãos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pt-BR" sz="4400" b="1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Número de Slide 5"/>
          <p:cNvSpPr txBox="1">
            <a:spLocks noGrp="1"/>
          </p:cNvSpPr>
          <p:nvPr/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50000"/>
              </a:spcBef>
              <a:buClrTx/>
              <a:buFontTx/>
              <a:buNone/>
            </a:pPr>
            <a:fld id="{4415801F-148D-429B-AA27-F83C9E08C70B}" type="slidenum">
              <a:rPr kumimoji="0" lang="en-US" sz="1400" b="0" i="0">
                <a:solidFill>
                  <a:schemeClr val="bg2"/>
                </a:solidFill>
                <a:latin typeface="Arial" charset="0"/>
              </a:rPr>
              <a:pPr algn="r">
                <a:spcBef>
                  <a:spcPct val="50000"/>
                </a:spcBef>
                <a:buClrTx/>
                <a:buFontTx/>
                <a:buNone/>
              </a:pPr>
              <a:t>9</a:t>
            </a:fld>
            <a:endParaRPr kumimoji="0" lang="en-US" sz="1400" b="0" i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t-BR" sz="3600" smtClean="0"/>
              <a:t>CONDUTA DO SERVIDOR</a:t>
            </a:r>
            <a:endParaRPr lang="pt-BR" smtClean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None/>
            </a:pPr>
            <a:endParaRPr lang="pt-BR" sz="2800" dirty="0" smtClean="0"/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533400" y="1905000"/>
            <a:ext cx="8610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endParaRPr kumimoji="0" lang="pt-BR" sz="2000" b="0" i="0">
              <a:latin typeface="Times New Roman" pitchFamily="18" charset="0"/>
            </a:endParaRPr>
          </a:p>
          <a:p>
            <a:pPr>
              <a:spcBef>
                <a:spcPct val="0"/>
              </a:spcBef>
              <a:buClrTx/>
              <a:buFontTx/>
              <a:buChar char="•"/>
            </a:pPr>
            <a:endParaRPr kumimoji="0" lang="pt-BR" sz="2000" b="0" i="0">
              <a:latin typeface="Times New Roman" pitchFamily="18" charset="0"/>
            </a:endParaRPr>
          </a:p>
        </p:txBody>
      </p:sp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1000100" y="1981200"/>
            <a:ext cx="7534300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Monotype Sorts" pitchFamily="2" charset="2"/>
              <a:buNone/>
            </a:pPr>
            <a:endParaRPr kumimoji="0" lang="pt-BR" sz="2800" i="0" dirty="0">
              <a:latin typeface="Times New Roman" pitchFamily="18" charset="0"/>
            </a:endParaRPr>
          </a:p>
          <a:p>
            <a:pPr>
              <a:spcBef>
                <a:spcPct val="0"/>
              </a:spcBef>
              <a:buClrTx/>
              <a:buFontTx/>
              <a:buChar char="•"/>
            </a:pPr>
            <a:r>
              <a:rPr kumimoji="0" lang="pt-BR" sz="3600" b="1" i="0" dirty="0" smtClean="0">
                <a:latin typeface="+mn-lt"/>
              </a:rPr>
              <a:t>Presteza e tempestividade</a:t>
            </a:r>
            <a:endParaRPr kumimoji="0" lang="pt-BR" sz="3600" b="1" i="0" dirty="0">
              <a:latin typeface="+mn-lt"/>
            </a:endParaRPr>
          </a:p>
          <a:p>
            <a:pPr>
              <a:spcBef>
                <a:spcPct val="0"/>
              </a:spcBef>
              <a:buClrTx/>
              <a:buFontTx/>
              <a:buChar char="•"/>
            </a:pPr>
            <a:r>
              <a:rPr kumimoji="0" lang="pt-BR" sz="3600" b="1" i="0" dirty="0" smtClean="0">
                <a:latin typeface="+mn-lt"/>
              </a:rPr>
              <a:t>Cortesia</a:t>
            </a:r>
            <a:endParaRPr kumimoji="0" lang="pt-BR" sz="3600" b="1" i="0" dirty="0">
              <a:latin typeface="+mn-lt"/>
            </a:endParaRPr>
          </a:p>
          <a:p>
            <a:pPr>
              <a:spcBef>
                <a:spcPct val="0"/>
              </a:spcBef>
              <a:buClrTx/>
              <a:buFontTx/>
              <a:buChar char="•"/>
            </a:pPr>
            <a:r>
              <a:rPr kumimoji="0" lang="pt-BR" sz="3600" b="1" i="0" dirty="0" smtClean="0">
                <a:latin typeface="+mn-lt"/>
              </a:rPr>
              <a:t>Transparência</a:t>
            </a:r>
            <a:endParaRPr kumimoji="0" lang="pt-BR" sz="3600" b="1" i="0" dirty="0">
              <a:latin typeface="+mn-lt"/>
            </a:endParaRPr>
          </a:p>
          <a:p>
            <a:pPr>
              <a:spcBef>
                <a:spcPct val="0"/>
              </a:spcBef>
              <a:buClrTx/>
              <a:buFontTx/>
              <a:buChar char="•"/>
            </a:pPr>
            <a:r>
              <a:rPr kumimoji="0" lang="pt-BR" sz="3600" b="1" i="0" dirty="0" smtClean="0">
                <a:latin typeface="+mn-lt"/>
              </a:rPr>
              <a:t>Eficiência</a:t>
            </a:r>
            <a:endParaRPr kumimoji="0" lang="pt-BR" sz="3600" b="1" i="0" dirty="0">
              <a:latin typeface="+mn-lt"/>
            </a:endParaRPr>
          </a:p>
          <a:p>
            <a:pPr>
              <a:spcBef>
                <a:spcPct val="0"/>
              </a:spcBef>
              <a:buClrTx/>
              <a:buFontTx/>
              <a:buChar char="•"/>
            </a:pPr>
            <a:r>
              <a:rPr kumimoji="0" lang="pt-BR" sz="3600" b="1" i="0" dirty="0" smtClean="0">
                <a:latin typeface="+mn-lt"/>
              </a:rPr>
              <a:t>Assiduidade</a:t>
            </a:r>
            <a:endParaRPr kumimoji="0" lang="pt-BR" sz="3600" b="1" i="0" dirty="0">
              <a:latin typeface="+mn-lt"/>
            </a:endParaRPr>
          </a:p>
          <a:p>
            <a:pPr>
              <a:spcBef>
                <a:spcPct val="0"/>
              </a:spcBef>
              <a:buClrTx/>
              <a:buFontTx/>
              <a:buChar char="•"/>
            </a:pPr>
            <a:r>
              <a:rPr kumimoji="0" lang="pt-BR" sz="3600" b="1" i="0" dirty="0" smtClean="0">
                <a:latin typeface="+mn-lt"/>
              </a:rPr>
              <a:t>Pontualidade</a:t>
            </a:r>
            <a:endParaRPr kumimoji="0" lang="pt-BR" sz="3600" b="1" i="0" dirty="0"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amadas sobrepostas">
  <a:themeElements>
    <a:clrScheme name="Camadas sobrepostas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Camadas sobreposta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madas sobreposta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madas sobreposta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madas sobreposta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madas sobreposta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madas sobreposta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madas sobreposta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madas sobreposta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madas sobreposta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Órbita">
  <a:themeElements>
    <a:clrScheme name="Órbita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Órb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Órbita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Órbita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roposta">
  <a:themeElements>
    <a:clrScheme name="Proposta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Propos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posta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ta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ta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ta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ta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ta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ta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ta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ascata">
  <a:themeElements>
    <a:clrScheme name="Cascata 4">
      <a:dk1>
        <a:srgbClr val="FFFFCC"/>
      </a:dk1>
      <a:lt1>
        <a:srgbClr val="FFFFFF"/>
      </a:lt1>
      <a:dk2>
        <a:srgbClr val="000066"/>
      </a:dk2>
      <a:lt2>
        <a:srgbClr val="FFFFFF"/>
      </a:lt2>
      <a:accent1>
        <a:srgbClr val="0078F0"/>
      </a:accent1>
      <a:accent2>
        <a:srgbClr val="CCECFF"/>
      </a:accent2>
      <a:accent3>
        <a:srgbClr val="AAAAB8"/>
      </a:accent3>
      <a:accent4>
        <a:srgbClr val="DADADA"/>
      </a:accent4>
      <a:accent5>
        <a:srgbClr val="AABEF6"/>
      </a:accent5>
      <a:accent6>
        <a:srgbClr val="B9D6E7"/>
      </a:accent6>
      <a:hlink>
        <a:srgbClr val="3399FF"/>
      </a:hlink>
      <a:folHlink>
        <a:srgbClr val="FFCC00"/>
      </a:folHlink>
    </a:clrScheme>
    <a:fontScheme name="Casca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scata 1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5C5C8A"/>
        </a:accent6>
        <a:hlink>
          <a:srgbClr val="FFFF99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ta 2">
        <a:dk1>
          <a:srgbClr val="CC99FF"/>
        </a:dk1>
        <a:lt1>
          <a:srgbClr val="FFFFFF"/>
        </a:lt1>
        <a:dk2>
          <a:srgbClr val="400040"/>
        </a:dk2>
        <a:lt2>
          <a:srgbClr val="FFFFFF"/>
        </a:lt2>
        <a:accent1>
          <a:srgbClr val="FF66FF"/>
        </a:accent1>
        <a:accent2>
          <a:srgbClr val="CC00CC"/>
        </a:accent2>
        <a:accent3>
          <a:srgbClr val="AFAAAF"/>
        </a:accent3>
        <a:accent4>
          <a:srgbClr val="DADADA"/>
        </a:accent4>
        <a:accent5>
          <a:srgbClr val="FFB8FF"/>
        </a:accent5>
        <a:accent6>
          <a:srgbClr val="B900B9"/>
        </a:accent6>
        <a:hlink>
          <a:srgbClr val="FF7C80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ta 3">
        <a:dk1>
          <a:srgbClr val="CC99FF"/>
        </a:dk1>
        <a:lt1>
          <a:srgbClr val="FFFFFF"/>
        </a:lt1>
        <a:dk2>
          <a:srgbClr val="34022D"/>
        </a:dk2>
        <a:lt2>
          <a:srgbClr val="FFFFFF"/>
        </a:lt2>
        <a:accent1>
          <a:srgbClr val="775EC8"/>
        </a:accent1>
        <a:accent2>
          <a:srgbClr val="9933FF"/>
        </a:accent2>
        <a:accent3>
          <a:srgbClr val="AEAAAD"/>
        </a:accent3>
        <a:accent4>
          <a:srgbClr val="DADADA"/>
        </a:accent4>
        <a:accent5>
          <a:srgbClr val="BDB6E0"/>
        </a:accent5>
        <a:accent6>
          <a:srgbClr val="8A2DE7"/>
        </a:accent6>
        <a:hlink>
          <a:srgbClr val="993366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ta 4">
        <a:dk1>
          <a:srgbClr val="FFFFCC"/>
        </a:dk1>
        <a:lt1>
          <a:srgbClr val="FFFFFF"/>
        </a:lt1>
        <a:dk2>
          <a:srgbClr val="000066"/>
        </a:dk2>
        <a:lt2>
          <a:srgbClr val="FFFFFF"/>
        </a:lt2>
        <a:accent1>
          <a:srgbClr val="0078F0"/>
        </a:accent1>
        <a:accent2>
          <a:srgbClr val="CCECFF"/>
        </a:accent2>
        <a:accent3>
          <a:srgbClr val="AAAAB8"/>
        </a:accent3>
        <a:accent4>
          <a:srgbClr val="DADADA"/>
        </a:accent4>
        <a:accent5>
          <a:srgbClr val="AABEF6"/>
        </a:accent5>
        <a:accent6>
          <a:srgbClr val="B9D6E7"/>
        </a:accent6>
        <a:hlink>
          <a:srgbClr val="3399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ta 5">
        <a:dk1>
          <a:srgbClr val="00FFFF"/>
        </a:dk1>
        <a:lt1>
          <a:srgbClr val="FFFFFF"/>
        </a:lt1>
        <a:dk2>
          <a:srgbClr val="4E009C"/>
        </a:dk2>
        <a:lt2>
          <a:srgbClr val="FFFFFF"/>
        </a:lt2>
        <a:accent1>
          <a:srgbClr val="00A8A4"/>
        </a:accent1>
        <a:accent2>
          <a:srgbClr val="3399FF"/>
        </a:accent2>
        <a:accent3>
          <a:srgbClr val="B2AACB"/>
        </a:accent3>
        <a:accent4>
          <a:srgbClr val="DADADA"/>
        </a:accent4>
        <a:accent5>
          <a:srgbClr val="AAD1CF"/>
        </a:accent5>
        <a:accent6>
          <a:srgbClr val="2D8A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ta 6">
        <a:dk1>
          <a:srgbClr val="CCCC33"/>
        </a:dk1>
        <a:lt1>
          <a:srgbClr val="FFFFFF"/>
        </a:lt1>
        <a:dk2>
          <a:srgbClr val="003300"/>
        </a:dk2>
        <a:lt2>
          <a:srgbClr val="FFFFCC"/>
        </a:lt2>
        <a:accent1>
          <a:srgbClr val="008000"/>
        </a:accent1>
        <a:accent2>
          <a:srgbClr val="669900"/>
        </a:accent2>
        <a:accent3>
          <a:srgbClr val="AAADAA"/>
        </a:accent3>
        <a:accent4>
          <a:srgbClr val="DADADA"/>
        </a:accent4>
        <a:accent5>
          <a:srgbClr val="AAC0AA"/>
        </a:accent5>
        <a:accent6>
          <a:srgbClr val="5C8A00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ta 7">
        <a:dk1>
          <a:srgbClr val="CCCC99"/>
        </a:dk1>
        <a:lt1>
          <a:srgbClr val="FFFFFF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E2CAAA"/>
        </a:accent5>
        <a:accent6>
          <a:srgbClr val="8A5C2D"/>
        </a:accent6>
        <a:hlink>
          <a:srgbClr val="FFFFCC"/>
        </a:hlink>
        <a:folHlink>
          <a:srgbClr val="DDD8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ta 8">
        <a:dk1>
          <a:srgbClr val="204162"/>
        </a:dk1>
        <a:lt1>
          <a:srgbClr val="FFFFFF"/>
        </a:lt1>
        <a:dk2>
          <a:srgbClr val="204162"/>
        </a:dk2>
        <a:lt2>
          <a:srgbClr val="003300"/>
        </a:lt2>
        <a:accent1>
          <a:srgbClr val="99CC00"/>
        </a:accent1>
        <a:accent2>
          <a:srgbClr val="336633"/>
        </a:accent2>
        <a:accent3>
          <a:srgbClr val="FFFFFF"/>
        </a:accent3>
        <a:accent4>
          <a:srgbClr val="1A3653"/>
        </a:accent4>
        <a:accent5>
          <a:srgbClr val="CAE2AA"/>
        </a:accent5>
        <a:accent6>
          <a:srgbClr val="2D5C2D"/>
        </a:accent6>
        <a:hlink>
          <a:srgbClr val="6666FF"/>
        </a:hlink>
        <a:folHlink>
          <a:srgbClr val="C5C2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scata 9">
        <a:dk1>
          <a:srgbClr val="000000"/>
        </a:dk1>
        <a:lt1>
          <a:srgbClr val="FFFFFF"/>
        </a:lt1>
        <a:dk2>
          <a:srgbClr val="1C1C34"/>
        </a:dk2>
        <a:lt2>
          <a:srgbClr val="000066"/>
        </a:lt2>
        <a:accent1>
          <a:srgbClr val="DDDDDD"/>
        </a:accent1>
        <a:accent2>
          <a:srgbClr val="6699CC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5C8AB9"/>
        </a:accent6>
        <a:hlink>
          <a:srgbClr val="005A58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993</TotalTime>
  <Words>1141</Words>
  <Application>Microsoft Office PowerPoint</Application>
  <PresentationFormat>Apresentação na tela (4:3)</PresentationFormat>
  <Paragraphs>220</Paragraphs>
  <Slides>41</Slides>
  <Notes>4</Notes>
  <HiddenSlides>0</HiddenSlides>
  <MMClips>2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41</vt:i4>
      </vt:variant>
    </vt:vector>
  </HeadingPairs>
  <TitlesOfParts>
    <vt:vector size="51" baseType="lpstr">
      <vt:lpstr>Arial</vt:lpstr>
      <vt:lpstr>Arial Black</vt:lpstr>
      <vt:lpstr>Calibri</vt:lpstr>
      <vt:lpstr>Monotype Sorts</vt:lpstr>
      <vt:lpstr>Times New Roman</vt:lpstr>
      <vt:lpstr>Wingdings</vt:lpstr>
      <vt:lpstr>Camadas sobrepostas</vt:lpstr>
      <vt:lpstr>Órbita</vt:lpstr>
      <vt:lpstr>Proposta</vt:lpstr>
      <vt:lpstr>Cascata</vt:lpstr>
      <vt:lpstr>Ética e Etiqueta Profissional nos CEEs</vt:lpstr>
      <vt:lpstr>Princípios</vt:lpstr>
      <vt:lpstr>Princípios Constitucionais</vt:lpstr>
      <vt:lpstr>  Princípios </vt:lpstr>
      <vt:lpstr>  Princípios </vt:lpstr>
      <vt:lpstr>  Princípios </vt:lpstr>
      <vt:lpstr>  Princípios </vt:lpstr>
      <vt:lpstr>  Princípios </vt:lpstr>
      <vt:lpstr>CONDUTA DO SERVIDOR</vt:lpstr>
      <vt:lpstr>O QUE É ETIQUETA?</vt:lpstr>
      <vt:lpstr>Apresentação do PowerPoint</vt:lpstr>
      <vt:lpstr>ETIQUETA NO SÉC. XXI</vt:lpstr>
      <vt:lpstr>APRESENTAÇÃO PESSOAL</vt:lpstr>
      <vt:lpstr>TODOS PODEMOS SER MELHORES DO QUE JÁ SOMOS...</vt:lpstr>
      <vt:lpstr>Apresentação do PowerPoint</vt:lpstr>
      <vt:lpstr>Apresentação do PowerPoint</vt:lpstr>
      <vt:lpstr>Apresentação do PowerPoint</vt:lpstr>
      <vt:lpstr>Apresentação do PowerPoint</vt:lpstr>
      <vt:lpstr>MARKETING PESSOAL</vt:lpstr>
      <vt:lpstr>COMPORTAMENTO ASSERTIVO</vt:lpstr>
      <vt:lpstr>Apresentação do PowerPoint</vt:lpstr>
      <vt:lpstr>Apresentação do PowerPoint</vt:lpstr>
      <vt:lpstr>COMUNICAÇÃO VERBAL</vt:lpstr>
      <vt:lpstr>Apresentação do PowerPoint</vt:lpstr>
      <vt:lpstr>Apresentação do PowerPoint</vt:lpstr>
      <vt:lpstr>A LINGUAGEM PROFISSIONAL</vt:lpstr>
      <vt:lpstr>ASSUNTOS NÃO PERMITIDOS</vt:lpstr>
      <vt:lpstr> EU QUERO O CONSELHO    DIFERENTE.   E VOCÊ?   </vt:lpstr>
      <vt:lpstr> O  MARCENEIRO                                   E  AS  FERRAMENTAS Autor Desconhecido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Comp. Pessoal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ETIQUETA</dc:title>
  <dc:creator>Claudete</dc:creator>
  <cp:lastModifiedBy>Instrutores</cp:lastModifiedBy>
  <cp:revision>245</cp:revision>
  <dcterms:created xsi:type="dcterms:W3CDTF">2006-06-29T19:38:39Z</dcterms:created>
  <dcterms:modified xsi:type="dcterms:W3CDTF">2014-09-15T18:46:37Z</dcterms:modified>
</cp:coreProperties>
</file>