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11" r:id="rId4"/>
    <p:sldId id="312" r:id="rId5"/>
    <p:sldId id="310" r:id="rId6"/>
    <p:sldId id="314" r:id="rId7"/>
    <p:sldId id="315" r:id="rId8"/>
    <p:sldId id="316" r:id="rId9"/>
    <p:sldId id="317" r:id="rId10"/>
    <p:sldId id="318" r:id="rId11"/>
    <p:sldId id="319" r:id="rId12"/>
    <p:sldId id="327" r:id="rId13"/>
    <p:sldId id="321" r:id="rId14"/>
    <p:sldId id="322" r:id="rId15"/>
    <p:sldId id="323" r:id="rId16"/>
    <p:sldId id="324" r:id="rId17"/>
    <p:sldId id="326" r:id="rId18"/>
    <p:sldId id="329" r:id="rId19"/>
    <p:sldId id="330" r:id="rId20"/>
    <p:sldId id="331" r:id="rId21"/>
    <p:sldId id="332" r:id="rId22"/>
    <p:sldId id="308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35C1F"/>
    <a:srgbClr val="006C80"/>
    <a:srgbClr val="00A782"/>
    <a:srgbClr val="D5AB02"/>
    <a:srgbClr val="EA3739"/>
    <a:srgbClr val="45B653"/>
    <a:srgbClr val="FDBA2D"/>
    <a:srgbClr val="1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009-33BD-4C2C-9ED8-75E616BEE957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182-AA35-4A08-AFBC-962CE9D0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88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009-33BD-4C2C-9ED8-75E616BEE957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182-AA35-4A08-AFBC-962CE9D0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45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009-33BD-4C2C-9ED8-75E616BEE957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182-AA35-4A08-AFBC-962CE9D0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3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009-33BD-4C2C-9ED8-75E616BEE957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182-AA35-4A08-AFBC-962CE9D0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49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009-33BD-4C2C-9ED8-75E616BEE957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182-AA35-4A08-AFBC-962CE9D0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20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009-33BD-4C2C-9ED8-75E616BEE957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182-AA35-4A08-AFBC-962CE9D0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11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009-33BD-4C2C-9ED8-75E616BEE957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182-AA35-4A08-AFBC-962CE9D0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17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009-33BD-4C2C-9ED8-75E616BEE957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182-AA35-4A08-AFBC-962CE9D0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26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009-33BD-4C2C-9ED8-75E616BEE957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182-AA35-4A08-AFBC-962CE9D0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73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009-33BD-4C2C-9ED8-75E616BEE957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182-AA35-4A08-AFBC-962CE9D0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45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009-33BD-4C2C-9ED8-75E616BEE957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182-AA35-4A08-AFBC-962CE9D0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29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F009-33BD-4C2C-9ED8-75E616BEE957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2182-AA35-4A08-AFBC-962CE9D0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21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cao.pe.gov.br/portal/upload/galeria/523/Unidade%20Curricular_Hist%C3%B3rias%20em%20Quadrinhos%20e%20Cientirinhas.pdf" TargetMode="External"/><Relationship Id="rId13" Type="http://schemas.openxmlformats.org/officeDocument/2006/relationships/hyperlink" Target="http://www.educacao.pe.gov.br/portal/?pag=1&amp;cat=18&amp;art=5428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educacao.pe.gov.br/portal/upload/galeria/523/Material%20de%20apoio%20a%20a%C3%A7%C3%A3o%20docente_Tecnologia%20e%20Inova%C3%A7%C3%A3o_final%20(1).pdf" TargetMode="External"/><Relationship Id="rId12" Type="http://schemas.openxmlformats.org/officeDocument/2006/relationships/hyperlink" Target="http://www.educacao.pe.gov.br/portal/upload/galeria/523/Unidade%20Curricular_Tratamento%20de%20Residuos%20Organicos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cacao.pe.gov.br/portal/upload/galeria/523/Investigacao_Cientifica-Material_de_Apoio_a_Acao_Docente.pdf" TargetMode="External"/><Relationship Id="rId11" Type="http://schemas.openxmlformats.org/officeDocument/2006/relationships/hyperlink" Target="http://www.educacao.pe.gov.br/portal/upload/galeria/523/Unidade%20Curricular_Globaliza%C3%A7%C3%A3o%20e%20Modelos%20Economicos.pdf" TargetMode="External"/><Relationship Id="rId5" Type="http://schemas.openxmlformats.org/officeDocument/2006/relationships/image" Target="../media/image7.jpeg"/><Relationship Id="rId10" Type="http://schemas.openxmlformats.org/officeDocument/2006/relationships/hyperlink" Target="http://www.educacao.pe.gov.br/portal/upload/galeria/523/Unidade%20Curricular_Leitura%20e%20Multiculturalidade.pdf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educacao.pe.gov.br/portal/upload/galeria/523/Unidade%20Curricular_Imagens%20do%20Cotidiano.pd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cao.pe.gov.br/portal/upload/galeria/523/Organizador_Curricular_FBG_Lingua_Inglesa.pdf" TargetMode="External"/><Relationship Id="rId13" Type="http://schemas.openxmlformats.org/officeDocument/2006/relationships/hyperlink" Target="http://www.educacao.pe.gov.br/portal/upload/galeria/523/Organizador_Curricular_FBG_QUIMICA.pdf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educacao.pe.gov.br/portal/upload/galeria/523/Organizador_Curricular_FBG_Educacao_Fisica.pdf" TargetMode="External"/><Relationship Id="rId12" Type="http://schemas.openxmlformats.org/officeDocument/2006/relationships/hyperlink" Target="http://www.educacao.pe.gov.br/portal/upload/galeria/523/Organizador_Curricular_FGB_FISICA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cacao.pe.gov.br/portal/upload/galeria/523/Organizador_Curricular_FBG_Arte.pdf" TargetMode="External"/><Relationship Id="rId11" Type="http://schemas.openxmlformats.org/officeDocument/2006/relationships/hyperlink" Target="http://www.educacao.pe.gov.br/portal/upload/galeria/523/Organizador_Curricular_FGB_BIOLOGIA.pdf" TargetMode="External"/><Relationship Id="rId5" Type="http://schemas.openxmlformats.org/officeDocument/2006/relationships/image" Target="../media/image7.jpeg"/><Relationship Id="rId10" Type="http://schemas.openxmlformats.org/officeDocument/2006/relationships/hyperlink" Target="http://www.educacao.pe.gov.br/portal/upload/galeria/523/Organizador_Curricular_FBG_Matematica.pdf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educacao.pe.gov.br/portal/upload/galeria/523/Organizador_Curricular_FBG_Lingua_Portuguesa.pdf" TargetMode="External"/><Relationship Id="rId14" Type="http://schemas.openxmlformats.org/officeDocument/2006/relationships/hyperlink" Target="http://www.educacao.pe.gov.br/portal/?pag=1&amp;cat=18&amp;art=542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cao.pe.gov.br/portal/upload/galeria/523/Organizador_Curricular_FBG_Historia%20..pdf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educacao.pe.gov.br/portal/upload/galeria/523/Organizador_Curricular_FBG_Geografia.pdf" TargetMode="External"/><Relationship Id="rId12" Type="http://schemas.openxmlformats.org/officeDocument/2006/relationships/hyperlink" Target="http://www.educacao.pe.gov.br/portal/?pag=1&amp;cat=18&amp;art=542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cacao.pe.gov.br/portal/upload/galeria/523/Organizador_Curricular_FBG_Filosofia.pdf" TargetMode="External"/><Relationship Id="rId11" Type="http://schemas.openxmlformats.org/officeDocument/2006/relationships/hyperlink" Target="http://www.educacao.pe.gov.br/portal/upload/galeria/523/APOSTILA-Robotica_Livre_com_Arduino.pdf" TargetMode="External"/><Relationship Id="rId5" Type="http://schemas.openxmlformats.org/officeDocument/2006/relationships/image" Target="../media/image7.jpeg"/><Relationship Id="rId10" Type="http://schemas.openxmlformats.org/officeDocument/2006/relationships/hyperlink" Target="http://www.educacao.pe.gov.br/portal/upload/galeria/523/V_Final_Caderno_de_Sugestoes_Metodologicas_para_o_uso_de_laboratorios_Vol_1_Revisao_concluida.pdf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educacao.pe.gov.br/portal/upload/galeria/523/Organizador_Curricular_FBG_Sociologia.pdf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cao.pe.gov.br/portal/upload/galeria/523/Portfolio_Trilha_Identidades_e_Expressividades.pdf" TargetMode="External"/><Relationship Id="rId13" Type="http://schemas.openxmlformats.org/officeDocument/2006/relationships/hyperlink" Target="http://www.educacao.pe.gov.br/portal/upload/galeria/523/Portfolio_Trilha_Juventude_Liberdade_e_Protagonismo.pdf" TargetMode="External"/><Relationship Id="rId18" Type="http://schemas.openxmlformats.org/officeDocument/2006/relationships/hyperlink" Target="http://www.educacao.pe.gov.br/portal/upload/galeria/523/Portfolio_Trilha_Meio_Ambiente_e_Sociedade.pdf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educacao.pe.gov.br/portal/upload/galeria/523/Portfolio_Trilha_Diversidade_Cultural_e_Territorios.pdf" TargetMode="External"/><Relationship Id="rId12" Type="http://schemas.openxmlformats.org/officeDocument/2006/relationships/hyperlink" Target="http://www.educacao.pe.gov.br/portal/upload/galeria/523/Portfolio_Trilha_Modos_de_vida_cuidado_e_inv.pdf" TargetMode="External"/><Relationship Id="rId17" Type="http://schemas.openxmlformats.org/officeDocument/2006/relationships/hyperlink" Target="http://www.educacao.pe.gov.br/portal/upload/galeria/523/Portfolio_Trilha_Direitos_Humanos_e_Participacao_Social.pdf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www.educacao.pe.gov.br/portal/upload/galeria/523/Portfolio_Trilha_Desenvolvimento_social_e_Sustentabilidade.pdf" TargetMode="External"/><Relationship Id="rId20" Type="http://schemas.openxmlformats.org/officeDocument/2006/relationships/hyperlink" Target="http://www.educacao.pe.gov.br/portal/?pag=1&amp;cat=18&amp;art=542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cacao.pe.gov.br/portal/upload/galeria/523/Portfolio_Trilha_Linguas_e_Culturas_de_mundo.pdf" TargetMode="External"/><Relationship Id="rId11" Type="http://schemas.openxmlformats.org/officeDocument/2006/relationships/hyperlink" Target="http://www.educacao.pe.gov.br/portal/upload/galeria/523/Portfolio_Trilha_Tecnologias_Digitais.pdf" TargetMode="External"/><Relationship Id="rId5" Type="http://schemas.openxmlformats.org/officeDocument/2006/relationships/image" Target="../media/image7.jpeg"/><Relationship Id="rId15" Type="http://schemas.openxmlformats.org/officeDocument/2006/relationships/hyperlink" Target="http://www.educacao.pe.gov.br/portal/upload/galeria/523/Portfolio_Trilha_ComunicACAO.pdf" TargetMode="External"/><Relationship Id="rId10" Type="http://schemas.openxmlformats.org/officeDocument/2006/relationships/hyperlink" Target="http://www.educacao.pe.gov.br/portal/upload/galeria/523/Portfolio_Trilha_Saude_coletiva_e_Qualidade_de_vida.pdf" TargetMode="External"/><Relationship Id="rId19" Type="http://schemas.openxmlformats.org/officeDocument/2006/relationships/hyperlink" Target="http://www.educacao.pe.gov.br/portal/upload/galeria/523/Portfolio_Trilha_Solucoes_Otimas.pdf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educacao.pe.gov.br/portal/upload/galeria/523/Portfolio_Trilha_Matematizacao_Design.pdf" TargetMode="External"/><Relationship Id="rId14" Type="http://schemas.openxmlformats.org/officeDocument/2006/relationships/hyperlink" Target="http://www.educacao.pe.gov.br/portal/upload/galeria/523/Portfolio_Trilha_Possibilidades_em_rede_e_Humanizacao_dos_espacos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cao.pe.gov.br/portal/?pag=1&amp;cat=18&amp;art=5428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educacao.pe.gov.br/portal/upload/galeria/523/CURRICULO_DE_PERNAMBUCO_DO_ENSINO_MEDIO_2021_ultima_versao_17-12-2021.docx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1149045"/>
            <a:ext cx="5112610" cy="115072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55" y="2952280"/>
            <a:ext cx="11620489" cy="2913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sz="5400" dirty="0" smtClean="0">
                <a:solidFill>
                  <a:schemeClr val="bg1"/>
                </a:solidFill>
              </a:rPr>
              <a:t>Experiências de Implementação da</a:t>
            </a:r>
          </a:p>
          <a:p>
            <a:pPr algn="ctr">
              <a:lnSpc>
                <a:spcPts val="5500"/>
              </a:lnSpc>
            </a:pPr>
            <a:r>
              <a:rPr lang="pt-BR" sz="5400" dirty="0" smtClean="0">
                <a:solidFill>
                  <a:schemeClr val="bg1"/>
                </a:solidFill>
              </a:rPr>
              <a:t>Base </a:t>
            </a:r>
            <a:r>
              <a:rPr lang="pt-BR" sz="5400" dirty="0">
                <a:solidFill>
                  <a:schemeClr val="bg1"/>
                </a:solidFill>
              </a:rPr>
              <a:t>Nacional Comum Curricular – </a:t>
            </a:r>
            <a:r>
              <a:rPr lang="pt-BR" sz="5400" dirty="0" smtClean="0">
                <a:solidFill>
                  <a:schemeClr val="bg1"/>
                </a:solidFill>
              </a:rPr>
              <a:t>BNCC</a:t>
            </a:r>
          </a:p>
          <a:p>
            <a:pPr algn="ctr">
              <a:lnSpc>
                <a:spcPts val="5500"/>
              </a:lnSpc>
            </a:pPr>
            <a:r>
              <a:rPr lang="pt-BR" sz="4800" b="1" dirty="0" smtClean="0">
                <a:solidFill>
                  <a:schemeClr val="accent4"/>
                </a:solidFill>
              </a:rPr>
              <a:t>Currículo de Pernambuco</a:t>
            </a:r>
          </a:p>
          <a:p>
            <a:pPr algn="ctr">
              <a:lnSpc>
                <a:spcPts val="5500"/>
              </a:lnSpc>
            </a:pPr>
            <a:r>
              <a:rPr lang="pt-BR" sz="4800" b="1" dirty="0" smtClean="0">
                <a:solidFill>
                  <a:schemeClr val="accent4"/>
                </a:solidFill>
              </a:rPr>
              <a:t>Ensino Médio</a:t>
            </a:r>
            <a:endParaRPr lang="pt-BR" sz="4800" b="1" dirty="0">
              <a:solidFill>
                <a:schemeClr val="accent4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9" y="1089785"/>
            <a:ext cx="3123791" cy="12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5513" y="994101"/>
            <a:ext cx="110642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just"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pt-BR" sz="2400" dirty="0"/>
              <a:t>O Currículo de Pernambuco – Ensino Médio, construído em Parceria com a União Nacional dos Dirigentes Municipais de Educação (UNDIME) está organizado da seguinte forma: </a:t>
            </a:r>
            <a:endParaRPr lang="pt-BR" sz="2400" dirty="0" smtClean="0"/>
          </a:p>
          <a:p>
            <a:pPr marL="77788" lvl="0" algn="just">
              <a:buClr>
                <a:srgbClr val="000000"/>
              </a:buClr>
              <a:buSzPts val="3200"/>
            </a:pPr>
            <a:endParaRPr lang="pt-BR" sz="2400" dirty="0" smtClean="0"/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 smtClean="0">
                <a:solidFill>
                  <a:srgbClr val="0000FF"/>
                </a:solidFill>
              </a:rPr>
              <a:t>a) Introdução, que apresenta os seguintes temas: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 smtClean="0"/>
              <a:t>• A construção do Currículo de Pernambuco;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 smtClean="0"/>
              <a:t>• Concepção sobre o Currículo;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 smtClean="0"/>
              <a:t>• Princípios Norteadores;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 smtClean="0"/>
              <a:t>• Educação Especial na Perspectiva da Inclusão;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 smtClean="0"/>
              <a:t>• Competências e Habilidades;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/>
              <a:t>• </a:t>
            </a:r>
            <a:r>
              <a:rPr lang="pt-BR" sz="2400" dirty="0" smtClean="0"/>
              <a:t>Competências </a:t>
            </a:r>
            <a:r>
              <a:rPr lang="pt-BR" sz="2400" dirty="0"/>
              <a:t>Gerais;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/>
              <a:t>• Concepções sobre o Processo de Ensino e Aprendizagem;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/>
              <a:t>• Formação de Professores;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/>
              <a:t>• Avaliação da, para e como Aprendizagem;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/>
              <a:t>• Temas Transversais e Integradores do Currículo.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4196" y="902658"/>
            <a:ext cx="108979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 smtClean="0">
                <a:solidFill>
                  <a:srgbClr val="0000FF"/>
                </a:solidFill>
              </a:rPr>
              <a:t>b</a:t>
            </a:r>
            <a:r>
              <a:rPr lang="pt-BR" sz="2800" dirty="0">
                <a:solidFill>
                  <a:srgbClr val="0000FF"/>
                </a:solidFill>
              </a:rPr>
              <a:t>) Ensino Médio, com os subtemas que seguem: </a:t>
            </a:r>
            <a:endParaRPr lang="pt-BR" sz="2800" dirty="0" smtClean="0">
              <a:solidFill>
                <a:srgbClr val="0000FF"/>
              </a:solidFill>
            </a:endParaRPr>
          </a:p>
          <a:p>
            <a:pPr marL="77788" lvl="0">
              <a:buClr>
                <a:srgbClr val="000000"/>
              </a:buClr>
              <a:buSzPts val="3200"/>
            </a:pPr>
            <a:endParaRPr lang="pt-BR" sz="2800" dirty="0" smtClean="0"/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 smtClean="0"/>
              <a:t>• A </a:t>
            </a:r>
            <a:r>
              <a:rPr lang="pt-BR" sz="2800" dirty="0"/>
              <a:t>Identidade do Ensino Médio;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/>
              <a:t>• O Ensino Médio em Pernambuco;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/>
              <a:t>• Os sujeitos do Ensino Médio;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/>
              <a:t>• Transição do Ensino Fundamental para o Ensino Médio;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/>
              <a:t>• Desafios para o Ensino Médio;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/>
              <a:t>• A Reforma e a Arquitetura do Ensino Médio em Pernambuco;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/>
              <a:t>• Formação Geral Básica;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/>
              <a:t>• Itinerários Formativos</a:t>
            </a:r>
            <a:r>
              <a:rPr lang="pt-BR" sz="2800" dirty="0" smtClean="0"/>
              <a:t>.</a:t>
            </a:r>
          </a:p>
          <a:p>
            <a:pPr marL="77788" lvl="0">
              <a:buClr>
                <a:srgbClr val="000000"/>
              </a:buClr>
              <a:buSzPts val="3200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4196" y="902658"/>
            <a:ext cx="116575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788" lvl="0">
              <a:buClr>
                <a:srgbClr val="000000"/>
              </a:buClr>
              <a:buSzPts val="3200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>
                <a:solidFill>
                  <a:srgbClr val="0000FF"/>
                </a:solidFill>
              </a:rPr>
              <a:t>c) Itinerários Formativos e subtemas a seguir expostos: </a:t>
            </a:r>
            <a:endParaRPr lang="pt-BR" sz="2400" dirty="0" smtClean="0">
              <a:solidFill>
                <a:srgbClr val="0000FF"/>
              </a:solidFill>
            </a:endParaRP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 smtClean="0"/>
              <a:t>• </a:t>
            </a:r>
            <a:r>
              <a:rPr lang="pt-BR" sz="2400" dirty="0"/>
              <a:t>Os Referenciais Normativos e a definição dos IF em Pernambuco; </a:t>
            </a:r>
            <a:endParaRPr lang="pt-BR" sz="2400" dirty="0" smtClean="0"/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 smtClean="0"/>
              <a:t>• </a:t>
            </a:r>
            <a:r>
              <a:rPr lang="pt-BR" sz="2400" dirty="0"/>
              <a:t>Fundamentos Pedagógicos dos IF em Pernambuco; </a:t>
            </a:r>
            <a:endParaRPr lang="pt-BR" sz="2400" dirty="0" smtClean="0"/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 smtClean="0"/>
              <a:t>• </a:t>
            </a:r>
            <a:r>
              <a:rPr lang="pt-BR" sz="2400" dirty="0"/>
              <a:t>Itinerários Formativos das Áreas do Conhecimento (Projeto de Vida, Eletivas, Aprofundamento); </a:t>
            </a:r>
            <a:endParaRPr lang="pt-BR" sz="2400" dirty="0" smtClean="0"/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/>
              <a:t>• Os Referenciais Normativos e a definição dos IF em Pernambuco;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/>
              <a:t>• Fundamentos Pedagógicos dos IF em Pernambuco;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/>
              <a:t>• Itinerários Formativos das Áreas do Conhecimento (Projeto de Vida, Eletivas, Aprofundamento);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/>
              <a:t>• Itinerários Formativos de Área do Conhecimento e suas Trilhas;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/>
              <a:t>• Itinerário Formativo de Educação Profissional Técnica;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400" dirty="0"/>
              <a:t>• Habilidades dos Itinerários Formativos associados às competências da Formação Geral Básica da BNCC. </a:t>
            </a:r>
          </a:p>
        </p:txBody>
      </p:sp>
    </p:spTree>
    <p:extLst>
      <p:ext uri="{BB962C8B-B14F-4D97-AF65-F5344CB8AC3E}">
        <p14:creationId xmlns:p14="http://schemas.microsoft.com/office/powerpoint/2010/main" val="36624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07327" y="1492861"/>
            <a:ext cx="108148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 smtClean="0">
                <a:solidFill>
                  <a:srgbClr val="0000FF"/>
                </a:solidFill>
              </a:rPr>
              <a:t>d</a:t>
            </a:r>
            <a:r>
              <a:rPr lang="pt-BR" sz="2800" dirty="0">
                <a:solidFill>
                  <a:srgbClr val="0000FF"/>
                </a:solidFill>
              </a:rPr>
              <a:t>) Formação Geral Básica, subdividida </a:t>
            </a:r>
            <a:r>
              <a:rPr lang="pt-BR" sz="2800" dirty="0" smtClean="0">
                <a:solidFill>
                  <a:srgbClr val="0000FF"/>
                </a:solidFill>
              </a:rPr>
              <a:t>em: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/>
              <a:t>• Documento e sua Organização;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/>
              <a:t>• Área de Linguagens e suas Tecnologias; </a:t>
            </a: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 smtClean="0"/>
              <a:t>• </a:t>
            </a:r>
            <a:r>
              <a:rPr lang="pt-BR" sz="2800" dirty="0"/>
              <a:t>Área de Matemática e suas Tecnologias; </a:t>
            </a:r>
            <a:endParaRPr lang="pt-BR" sz="2800" dirty="0" smtClean="0"/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 smtClean="0"/>
              <a:t>• </a:t>
            </a:r>
            <a:r>
              <a:rPr lang="pt-BR" sz="2800" dirty="0"/>
              <a:t>Área de Ciências da Natureza e suas Tecnologias; </a:t>
            </a:r>
            <a:endParaRPr lang="pt-BR" sz="2800" dirty="0" smtClean="0"/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 smtClean="0"/>
              <a:t>• </a:t>
            </a:r>
            <a:r>
              <a:rPr lang="pt-BR" sz="2800" dirty="0"/>
              <a:t>Área de Ciências Humanas e Sociais Aplicadas e suas Tecnologias</a:t>
            </a:r>
            <a:r>
              <a:rPr lang="pt-BR" sz="2800" dirty="0" smtClean="0"/>
              <a:t>.</a:t>
            </a:r>
          </a:p>
          <a:p>
            <a:pPr marL="77788" lvl="0">
              <a:buClr>
                <a:srgbClr val="000000"/>
              </a:buClr>
              <a:buSzPts val="3200"/>
            </a:pPr>
            <a:endParaRPr lang="pt-BR" sz="2800" dirty="0"/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>
                <a:solidFill>
                  <a:srgbClr val="0000FF"/>
                </a:solidFill>
              </a:rPr>
              <a:t>e) Anexo </a:t>
            </a:r>
            <a:endParaRPr lang="pt-BR" sz="2800" dirty="0" smtClean="0">
              <a:solidFill>
                <a:srgbClr val="0000FF"/>
              </a:solidFill>
            </a:endParaRPr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 smtClean="0"/>
              <a:t>• </a:t>
            </a:r>
            <a:r>
              <a:rPr lang="pt-BR" sz="2800" dirty="0"/>
              <a:t>Itinerário Formativo – Áreas de Conhecimento; </a:t>
            </a:r>
            <a:endParaRPr lang="pt-BR" sz="2800" dirty="0" smtClean="0"/>
          </a:p>
          <a:p>
            <a:pPr marL="77788" lvl="0">
              <a:buClr>
                <a:srgbClr val="000000"/>
              </a:buClr>
              <a:buSzPts val="3200"/>
            </a:pPr>
            <a:r>
              <a:rPr lang="pt-BR" sz="2800" dirty="0" smtClean="0"/>
              <a:t>• </a:t>
            </a:r>
            <a:r>
              <a:rPr lang="pt-BR" sz="2800" dirty="0"/>
              <a:t>Itinerário Formativo – EPT. 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22637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95324" y="880473"/>
            <a:ext cx="1059041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>
                <a:solidFill>
                  <a:srgbClr val="0000FF"/>
                </a:solidFill>
              </a:rPr>
              <a:t>PRINCÍPIOS BÁSICOS DO CURRÍCULO</a:t>
            </a:r>
          </a:p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endParaRPr lang="pt-BR" b="1" dirty="0">
              <a:solidFill>
                <a:srgbClr val="0000FF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800" dirty="0"/>
              <a:t>Educação como um direito humano, o currículo buscando o fortalecimento de uma sociedade democrática, igualitária e socialmente justa.  </a:t>
            </a:r>
            <a:endParaRPr lang="pt-BR" altLang="pt-BR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800" dirty="0"/>
              <a:t>Princípios Norteadores: </a:t>
            </a:r>
            <a:r>
              <a:rPr lang="pt-BR" sz="2800" dirty="0"/>
              <a:t>equidade e excelência, formação integral, educação em direitos humanos e inclusão</a:t>
            </a:r>
            <a:r>
              <a:rPr lang="pt-BR" sz="2800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800" dirty="0"/>
              <a:t>Identidade do ensino médio; Protagonismo juvenil; Flexibilidade</a:t>
            </a:r>
            <a:r>
              <a:rPr lang="pt-BR" altLang="pt-BR" sz="28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800" dirty="0"/>
              <a:t>Eixos Estruturantes: Investigação científica, Processos criativos, Mediação e Intervenção Sociocultural e Empreendedorismo</a:t>
            </a:r>
            <a:r>
              <a:rPr lang="pt-BR" altLang="pt-BR" sz="2800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800" dirty="0"/>
              <a:t>Projeto de vida</a:t>
            </a:r>
            <a:r>
              <a:rPr lang="pt-BR" altLang="pt-BR" sz="2800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800" dirty="0"/>
              <a:t>Pesquisa como prática pedagógica; </a:t>
            </a:r>
            <a:r>
              <a:rPr lang="pt-BR" altLang="pt-BR" sz="2800" dirty="0" err="1"/>
              <a:t>Indissociabilidade</a:t>
            </a:r>
            <a:r>
              <a:rPr lang="pt-BR" altLang="pt-BR" sz="2800" dirty="0"/>
              <a:t> entre educação e prática social</a:t>
            </a:r>
            <a:r>
              <a:rPr lang="pt-BR" altLang="pt-BR" sz="2800" dirty="0" smtClean="0"/>
              <a:t>.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5996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95324" y="1110483"/>
            <a:ext cx="105904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FF"/>
                </a:solidFill>
              </a:rPr>
              <a:t>DA ARQUITETURA DO ENSINO MÉDIO EM PERNAMBUCO</a:t>
            </a:r>
          </a:p>
          <a:p>
            <a:pPr algn="ctr"/>
            <a:endParaRPr lang="pt-BR" sz="2400" b="1" dirty="0" smtClean="0">
              <a:solidFill>
                <a:srgbClr val="0000FF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distribuição da Carga Horária do Ensino Médio em Pernambuco considera </a:t>
            </a:r>
            <a:r>
              <a:rPr lang="pt-BR" sz="2400" dirty="0" smtClean="0"/>
              <a:t>que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[...] </a:t>
            </a:r>
            <a:r>
              <a:rPr lang="pt-BR" sz="2400" dirty="0"/>
              <a:t>os jovens que ingressarem nesta etapa precisarão de um tempo de “adaptação” e de orientações mais estruturadas sobre os Itinerários Formativos, para uma escolha qualificada do percurso a ser percorrido nos anos seguintes, correspondendo aos aprofundamentos a serem feitos a cada ano do Ensino Médio (p. 57) </a:t>
            </a:r>
            <a:endParaRPr lang="pt-BR" sz="2400" dirty="0" smtClean="0"/>
          </a:p>
          <a:p>
            <a:pPr algn="just"/>
            <a:endParaRPr lang="pt-BR" altLang="pt-BR" sz="2400" b="1" dirty="0"/>
          </a:p>
          <a:p>
            <a:pPr algn="just"/>
            <a:r>
              <a:rPr lang="pt-BR" sz="2400" dirty="0"/>
              <a:t>Nessa direção, a Secretaria de Educação e Esportes do Estado de Pernambuco optou pela distribuição da carga horária do Ensino Médio, entre a Formação Geral Básica e os Itinerários Formativos a seguir </a:t>
            </a:r>
            <a:r>
              <a:rPr lang="pt-BR" sz="2400" dirty="0" smtClean="0"/>
              <a:t>apresentada: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2327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10" name="CaixaDeTexto 2"/>
          <p:cNvSpPr txBox="1">
            <a:spLocks noChangeArrowheads="1"/>
          </p:cNvSpPr>
          <p:nvPr/>
        </p:nvSpPr>
        <p:spPr bwMode="auto">
          <a:xfrm>
            <a:off x="2341862" y="983640"/>
            <a:ext cx="8208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400" b="1" dirty="0">
                <a:solidFill>
                  <a:srgbClr val="0000FF"/>
                </a:solidFill>
              </a:rPr>
              <a:t>DISTRIBUIÇÃO DA CARGA </a:t>
            </a:r>
            <a:r>
              <a:rPr lang="pt-BR" altLang="pt-BR" sz="2400" b="1" dirty="0" smtClean="0">
                <a:solidFill>
                  <a:srgbClr val="0000FF"/>
                </a:solidFill>
              </a:rPr>
              <a:t>HORÁRIA (Por </a:t>
            </a:r>
            <a:r>
              <a:rPr lang="pt-BR" altLang="pt-BR" sz="2400" b="1" dirty="0">
                <a:solidFill>
                  <a:srgbClr val="0000FF"/>
                </a:solidFill>
              </a:rPr>
              <a:t>ano de Curso)</a:t>
            </a:r>
          </a:p>
        </p:txBody>
      </p:sp>
      <p:grpSp>
        <p:nvGrpSpPr>
          <p:cNvPr id="11" name="Agrupar 6"/>
          <p:cNvGrpSpPr>
            <a:grpSpLocks/>
          </p:cNvGrpSpPr>
          <p:nvPr/>
        </p:nvGrpSpPr>
        <p:grpSpPr bwMode="auto">
          <a:xfrm>
            <a:off x="3749266" y="1831269"/>
            <a:ext cx="5603565" cy="4517371"/>
            <a:chOff x="1585913" y="1320800"/>
            <a:chExt cx="6262193" cy="5190641"/>
          </a:xfrm>
        </p:grpSpPr>
        <p:sp>
          <p:nvSpPr>
            <p:cNvPr id="13" name="Retângulo 12"/>
            <p:cNvSpPr/>
            <p:nvPr/>
          </p:nvSpPr>
          <p:spPr>
            <a:xfrm>
              <a:off x="3594183" y="3011741"/>
              <a:ext cx="927850" cy="7953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  <a:cs typeface="Microsoft YaHei" charset="0"/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555153" y="1567053"/>
              <a:ext cx="1256056" cy="7953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  <a:cs typeface="Microsoft YaHei" charset="0"/>
              </a:endParaRPr>
            </a:p>
          </p:txBody>
        </p:sp>
        <p:sp>
          <p:nvSpPr>
            <p:cNvPr id="15" name="CaixaDeTexto 4"/>
            <p:cNvSpPr txBox="1">
              <a:spLocks noChangeArrowheads="1"/>
            </p:cNvSpPr>
            <p:nvPr/>
          </p:nvSpPr>
          <p:spPr bwMode="auto">
            <a:xfrm>
              <a:off x="1701800" y="1881188"/>
              <a:ext cx="10969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 b="1" dirty="0">
                  <a:solidFill>
                    <a:schemeClr val="tx1"/>
                  </a:solidFill>
                </a:rPr>
                <a:t>1º Ano</a:t>
              </a:r>
            </a:p>
          </p:txBody>
        </p:sp>
        <p:sp>
          <p:nvSpPr>
            <p:cNvPr id="16" name="CaixaDeTexto 26"/>
            <p:cNvSpPr txBox="1">
              <a:spLocks noChangeArrowheads="1"/>
            </p:cNvSpPr>
            <p:nvPr/>
          </p:nvSpPr>
          <p:spPr bwMode="auto">
            <a:xfrm>
              <a:off x="1701800" y="3325813"/>
              <a:ext cx="10969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 b="1">
                  <a:solidFill>
                    <a:schemeClr val="tx1"/>
                  </a:solidFill>
                </a:rPr>
                <a:t>2º Ano</a:t>
              </a:r>
            </a:p>
          </p:txBody>
        </p:sp>
        <p:sp>
          <p:nvSpPr>
            <p:cNvPr id="17" name="CaixaDeTexto 27"/>
            <p:cNvSpPr txBox="1">
              <a:spLocks noChangeArrowheads="1"/>
            </p:cNvSpPr>
            <p:nvPr/>
          </p:nvSpPr>
          <p:spPr bwMode="auto">
            <a:xfrm>
              <a:off x="1766888" y="4695825"/>
              <a:ext cx="1098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 b="1">
                  <a:solidFill>
                    <a:schemeClr val="tx1"/>
                  </a:solidFill>
                </a:rPr>
                <a:t>3º Ano</a:t>
              </a:r>
            </a:p>
          </p:txBody>
        </p:sp>
        <p:sp>
          <p:nvSpPr>
            <p:cNvPr id="18" name="CaixaDeTexto 28"/>
            <p:cNvSpPr txBox="1">
              <a:spLocks noChangeArrowheads="1"/>
            </p:cNvSpPr>
            <p:nvPr/>
          </p:nvSpPr>
          <p:spPr bwMode="auto">
            <a:xfrm>
              <a:off x="3633788" y="2346325"/>
              <a:ext cx="1098550" cy="42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800" b="1" dirty="0">
                  <a:solidFill>
                    <a:schemeClr val="tx1"/>
                  </a:solidFill>
                </a:rPr>
                <a:t>800 h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2176686" y="6092649"/>
              <a:ext cx="450619" cy="4122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  <a:cs typeface="Microsoft YaHei" charset="0"/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3856749" y="6092649"/>
              <a:ext cx="454167" cy="41224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  <a:cs typeface="Microsoft YaHei" charset="0"/>
              </a:endParaRPr>
            </a:p>
          </p:txBody>
        </p:sp>
        <p:sp>
          <p:nvSpPr>
            <p:cNvPr id="21" name="CaixaDeTexto 32"/>
            <p:cNvSpPr txBox="1">
              <a:spLocks noChangeArrowheads="1"/>
            </p:cNvSpPr>
            <p:nvPr/>
          </p:nvSpPr>
          <p:spPr bwMode="auto">
            <a:xfrm>
              <a:off x="3494088" y="3757613"/>
              <a:ext cx="1098550" cy="459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800" b="1" dirty="0">
                  <a:solidFill>
                    <a:schemeClr val="tx1"/>
                  </a:solidFill>
                </a:rPr>
                <a:t>600</a:t>
              </a:r>
              <a:r>
                <a:rPr lang="pt-BR" altLang="pt-BR" sz="2000" b="1" dirty="0">
                  <a:solidFill>
                    <a:schemeClr val="tx1"/>
                  </a:solidFill>
                </a:rPr>
                <a:t> h</a:t>
              </a:r>
            </a:p>
          </p:txBody>
        </p:sp>
        <p:sp>
          <p:nvSpPr>
            <p:cNvPr id="22" name="CaixaDeTexto 34"/>
            <p:cNvSpPr txBox="1">
              <a:spLocks noChangeArrowheads="1"/>
            </p:cNvSpPr>
            <p:nvPr/>
          </p:nvSpPr>
          <p:spPr bwMode="auto">
            <a:xfrm>
              <a:off x="4487863" y="5459413"/>
              <a:ext cx="1098550" cy="42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800" b="1" dirty="0">
                  <a:solidFill>
                    <a:schemeClr val="tx1"/>
                  </a:solidFill>
                </a:rPr>
                <a:t>600 h</a:t>
              </a:r>
            </a:p>
          </p:txBody>
        </p:sp>
        <p:sp>
          <p:nvSpPr>
            <p:cNvPr id="23" name="CaixaDeTexto 35"/>
            <p:cNvSpPr txBox="1">
              <a:spLocks noChangeArrowheads="1"/>
            </p:cNvSpPr>
            <p:nvPr/>
          </p:nvSpPr>
          <p:spPr bwMode="auto">
            <a:xfrm>
              <a:off x="3490913" y="5486400"/>
              <a:ext cx="896937" cy="42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800" b="1" dirty="0">
                  <a:solidFill>
                    <a:schemeClr val="tx1"/>
                  </a:solidFill>
                </a:rPr>
                <a:t>400 h</a:t>
              </a:r>
            </a:p>
          </p:txBody>
        </p:sp>
        <p:sp>
          <p:nvSpPr>
            <p:cNvPr id="24" name="CaixaDeTexto 36"/>
            <p:cNvSpPr txBox="1">
              <a:spLocks noChangeArrowheads="1"/>
            </p:cNvSpPr>
            <p:nvPr/>
          </p:nvSpPr>
          <p:spPr bwMode="auto">
            <a:xfrm>
              <a:off x="2535237" y="6132522"/>
              <a:ext cx="928687" cy="35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solidFill>
                    <a:schemeClr val="tx1"/>
                  </a:solidFill>
                </a:rPr>
                <a:t>FGB</a:t>
              </a:r>
            </a:p>
          </p:txBody>
        </p:sp>
        <p:sp>
          <p:nvSpPr>
            <p:cNvPr id="25" name="CaixaDeTexto 37"/>
            <p:cNvSpPr txBox="1">
              <a:spLocks noChangeArrowheads="1"/>
            </p:cNvSpPr>
            <p:nvPr/>
          </p:nvSpPr>
          <p:spPr bwMode="auto">
            <a:xfrm>
              <a:off x="4425950" y="6087064"/>
              <a:ext cx="3422156" cy="42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800" b="1" dirty="0">
                  <a:solidFill>
                    <a:schemeClr val="tx1"/>
                  </a:solidFill>
                </a:rPr>
                <a:t>Itinerário Formativo</a:t>
              </a:r>
            </a:p>
          </p:txBody>
        </p:sp>
        <p:cxnSp>
          <p:nvCxnSpPr>
            <p:cNvPr id="26" name="Conector reto 6"/>
            <p:cNvCxnSpPr/>
            <p:nvPr/>
          </p:nvCxnSpPr>
          <p:spPr>
            <a:xfrm>
              <a:off x="1585913" y="2796497"/>
              <a:ext cx="5678864" cy="2006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8"/>
            <p:cNvCxnSpPr/>
            <p:nvPr/>
          </p:nvCxnSpPr>
          <p:spPr>
            <a:xfrm>
              <a:off x="3060183" y="1320800"/>
              <a:ext cx="0" cy="455295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43"/>
            <p:cNvCxnSpPr/>
            <p:nvPr/>
          </p:nvCxnSpPr>
          <p:spPr>
            <a:xfrm>
              <a:off x="6012269" y="1333568"/>
              <a:ext cx="0" cy="455295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44"/>
            <p:cNvSpPr txBox="1">
              <a:spLocks noChangeArrowheads="1"/>
            </p:cNvSpPr>
            <p:nvPr/>
          </p:nvSpPr>
          <p:spPr bwMode="auto">
            <a:xfrm>
              <a:off x="6111875" y="1792288"/>
              <a:ext cx="109855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solidFill>
                    <a:schemeClr val="tx1"/>
                  </a:solidFill>
                </a:rPr>
                <a:t>Total 1.000h</a:t>
              </a:r>
            </a:p>
          </p:txBody>
        </p:sp>
        <p:sp>
          <p:nvSpPr>
            <p:cNvPr id="30" name="CaixaDeTexto 45"/>
            <p:cNvSpPr txBox="1">
              <a:spLocks noChangeArrowheads="1"/>
            </p:cNvSpPr>
            <p:nvPr/>
          </p:nvSpPr>
          <p:spPr bwMode="auto">
            <a:xfrm>
              <a:off x="6138863" y="3149600"/>
              <a:ext cx="10985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solidFill>
                    <a:schemeClr val="tx1"/>
                  </a:solidFill>
                </a:rPr>
                <a:t>Total 1.000h</a:t>
              </a:r>
            </a:p>
          </p:txBody>
        </p:sp>
        <p:sp>
          <p:nvSpPr>
            <p:cNvPr id="31" name="CaixaDeTexto 46"/>
            <p:cNvSpPr txBox="1">
              <a:spLocks noChangeArrowheads="1"/>
            </p:cNvSpPr>
            <p:nvPr/>
          </p:nvSpPr>
          <p:spPr bwMode="auto">
            <a:xfrm>
              <a:off x="6184900" y="4695825"/>
              <a:ext cx="10985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solidFill>
                    <a:schemeClr val="tx1"/>
                  </a:solidFill>
                </a:rPr>
                <a:t>Total 1.000h</a:t>
              </a:r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5087968" y="1554285"/>
              <a:ext cx="308692" cy="79530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  <a:cs typeface="Microsoft YaHei" charset="0"/>
              </a:endParaRPr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4781051" y="3011741"/>
              <a:ext cx="636898" cy="79530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  <a:cs typeface="Microsoft YaHei" charset="0"/>
              </a:endParaRPr>
            </a:p>
          </p:txBody>
        </p:sp>
        <p:sp>
          <p:nvSpPr>
            <p:cNvPr id="34" name="CaixaDeTexto 29"/>
            <p:cNvSpPr txBox="1">
              <a:spLocks noChangeArrowheads="1"/>
            </p:cNvSpPr>
            <p:nvPr/>
          </p:nvSpPr>
          <p:spPr bwMode="auto">
            <a:xfrm>
              <a:off x="4840288" y="2355850"/>
              <a:ext cx="896937" cy="42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800" b="1" dirty="0">
                  <a:solidFill>
                    <a:schemeClr val="tx1"/>
                  </a:solidFill>
                </a:rPr>
                <a:t>200</a:t>
              </a:r>
              <a:r>
                <a:rPr lang="pt-BR" altLang="pt-BR" sz="1200" b="1" dirty="0">
                  <a:solidFill>
                    <a:schemeClr val="tx1"/>
                  </a:solidFill>
                </a:rPr>
                <a:t> h</a:t>
              </a:r>
              <a:endParaRPr lang="pt-BR" altLang="pt-BR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CaixaDeTexto 33"/>
            <p:cNvSpPr txBox="1">
              <a:spLocks noChangeArrowheads="1"/>
            </p:cNvSpPr>
            <p:nvPr/>
          </p:nvSpPr>
          <p:spPr bwMode="auto">
            <a:xfrm>
              <a:off x="4689475" y="3819525"/>
              <a:ext cx="896938" cy="42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800" b="1" dirty="0">
                  <a:solidFill>
                    <a:schemeClr val="tx1"/>
                  </a:solidFill>
                </a:rPr>
                <a:t>400 h</a:t>
              </a:r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4577030" y="4607831"/>
              <a:ext cx="926075" cy="79530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  <a:cs typeface="Microsoft YaHei" charset="0"/>
              </a:endParaRPr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3622569" y="4637016"/>
              <a:ext cx="635124" cy="7953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  <a:cs typeface="Microsoft YaHei" charset="0"/>
              </a:endParaRPr>
            </a:p>
          </p:txBody>
        </p:sp>
        <p:cxnSp>
          <p:nvCxnSpPr>
            <p:cNvPr id="38" name="Conector reto 66"/>
            <p:cNvCxnSpPr/>
            <p:nvPr/>
          </p:nvCxnSpPr>
          <p:spPr>
            <a:xfrm>
              <a:off x="1614298" y="4252130"/>
              <a:ext cx="5677090" cy="1824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04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17521" y="1083025"/>
            <a:ext cx="9865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</a:rPr>
              <a:t>Carga Horária </a:t>
            </a:r>
            <a:r>
              <a:rPr lang="pt-BR" sz="2800" dirty="0">
                <a:solidFill>
                  <a:srgbClr val="0000FF"/>
                </a:solidFill>
              </a:rPr>
              <a:t>dos Itinerários Formativos por ano </a:t>
            </a:r>
            <a:r>
              <a:rPr lang="pt-BR" sz="2800" dirty="0" smtClean="0">
                <a:solidFill>
                  <a:srgbClr val="0000FF"/>
                </a:solidFill>
              </a:rPr>
              <a:t>no Ensino Médio </a:t>
            </a:r>
            <a:endParaRPr lang="pt-BR" sz="2800" dirty="0">
              <a:solidFill>
                <a:srgbClr val="0000FF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639114"/>
              </p:ext>
            </p:extLst>
          </p:nvPr>
        </p:nvGraphicFramePr>
        <p:xfrm>
          <a:off x="1417520" y="1984144"/>
          <a:ext cx="9488779" cy="287671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94139">
                  <a:extLst>
                    <a:ext uri="{9D8B030D-6E8A-4147-A177-3AD203B41FA5}">
                      <a16:colId xmlns:a16="http://schemas.microsoft.com/office/drawing/2014/main" val="1503066945"/>
                    </a:ext>
                  </a:extLst>
                </a:gridCol>
                <a:gridCol w="1422864">
                  <a:extLst>
                    <a:ext uri="{9D8B030D-6E8A-4147-A177-3AD203B41FA5}">
                      <a16:colId xmlns:a16="http://schemas.microsoft.com/office/drawing/2014/main" val="661936413"/>
                    </a:ext>
                  </a:extLst>
                </a:gridCol>
                <a:gridCol w="888285">
                  <a:extLst>
                    <a:ext uri="{9D8B030D-6E8A-4147-A177-3AD203B41FA5}">
                      <a16:colId xmlns:a16="http://schemas.microsoft.com/office/drawing/2014/main" val="3865621488"/>
                    </a:ext>
                  </a:extLst>
                </a:gridCol>
                <a:gridCol w="888285">
                  <a:extLst>
                    <a:ext uri="{9D8B030D-6E8A-4147-A177-3AD203B41FA5}">
                      <a16:colId xmlns:a16="http://schemas.microsoft.com/office/drawing/2014/main" val="468721987"/>
                    </a:ext>
                  </a:extLst>
                </a:gridCol>
                <a:gridCol w="2197603">
                  <a:extLst>
                    <a:ext uri="{9D8B030D-6E8A-4147-A177-3AD203B41FA5}">
                      <a16:colId xmlns:a16="http://schemas.microsoft.com/office/drawing/2014/main" val="1506323873"/>
                    </a:ext>
                  </a:extLst>
                </a:gridCol>
                <a:gridCol w="2197603">
                  <a:extLst>
                    <a:ext uri="{9D8B030D-6E8A-4147-A177-3AD203B41FA5}">
                      <a16:colId xmlns:a16="http://schemas.microsoft.com/office/drawing/2014/main" val="4184170037"/>
                    </a:ext>
                  </a:extLst>
                </a:gridCol>
              </a:tblGrid>
              <a:tr h="45482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Distribuição das 1.200h dos Itinerários Formativos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773826"/>
                  </a:ext>
                </a:extLst>
              </a:tr>
              <a:tr h="42849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Descrição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1º ano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2º ano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3º ano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CH em hora-aula*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248470"/>
                  </a:ext>
                </a:extLst>
              </a:tr>
              <a:tr h="39225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Eletivas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160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320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988079"/>
                  </a:ext>
                </a:extLst>
              </a:tr>
              <a:tr h="4548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Projeto de Vida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80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60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240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412488"/>
                  </a:ext>
                </a:extLst>
              </a:tr>
              <a:tr h="36534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Aprofundamento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Obrigatórias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80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160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640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7121896"/>
                  </a:ext>
                </a:extLst>
              </a:tr>
              <a:tr h="2971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Optativas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80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160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240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5515091"/>
                  </a:ext>
                </a:extLst>
              </a:tr>
              <a:tr h="4548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TOTAL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240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1440**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2743552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17520" y="5193694"/>
            <a:ext cx="50374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 hora-aula equivale a 50 minutos</a:t>
            </a:r>
            <a:endParaRPr kumimoji="0" lang="pt-BR" alt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**1.440 horas equivalem a 1.200 horas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40575" y="850657"/>
            <a:ext cx="112593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pt-BR" sz="2800" b="1" dirty="0" smtClean="0">
                <a:solidFill>
                  <a:srgbClr val="0000FF"/>
                </a:solidFill>
              </a:rPr>
              <a:t>“CURRÍCULO DE PERNAMBUCO – ENSINO MÉDIO”</a:t>
            </a:r>
          </a:p>
          <a:p>
            <a:endParaRPr lang="pt-BR" b="1" dirty="0" smtClean="0"/>
          </a:p>
          <a:p>
            <a:endParaRPr lang="pt-B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 </a:t>
            </a:r>
            <a:r>
              <a:rPr lang="pt-BR" sz="2400" b="1" dirty="0" smtClean="0"/>
              <a:t>Itinerários </a:t>
            </a:r>
            <a:r>
              <a:rPr lang="pt-BR" sz="2400" b="1" dirty="0"/>
              <a:t>Formativos: Material de Apoio à Ação Docente</a:t>
            </a:r>
            <a:endParaRPr lang="pt-BR" sz="2400" dirty="0"/>
          </a:p>
          <a:p>
            <a:r>
              <a:rPr lang="pt-BR" sz="2400" u="sng" dirty="0">
                <a:hlinkClick r:id="rId6"/>
              </a:rPr>
              <a:t>Unidade Curricular: Investigação Científica</a:t>
            </a:r>
            <a:endParaRPr lang="pt-BR" sz="2400" dirty="0"/>
          </a:p>
          <a:p>
            <a:r>
              <a:rPr lang="pt-BR" sz="2400" u="sng" dirty="0">
                <a:hlinkClick r:id="rId7"/>
              </a:rPr>
              <a:t>Unidade Curricular: Tecnologia e Inovação</a:t>
            </a:r>
            <a:endParaRPr lang="pt-BR" sz="2400" dirty="0"/>
          </a:p>
          <a:p>
            <a:r>
              <a:rPr lang="pt-BR" sz="2400" u="sng" dirty="0">
                <a:hlinkClick r:id="rId8"/>
              </a:rPr>
              <a:t>Unidade Curricular: Histórias em Quadrinhos e </a:t>
            </a:r>
            <a:r>
              <a:rPr lang="pt-BR" sz="2400" u="sng" dirty="0" err="1">
                <a:hlinkClick r:id="rId8"/>
              </a:rPr>
              <a:t>Cientirinhas</a:t>
            </a:r>
            <a:endParaRPr lang="pt-BR" sz="2400" dirty="0"/>
          </a:p>
          <a:p>
            <a:r>
              <a:rPr lang="pt-BR" sz="2400" u="sng" dirty="0">
                <a:hlinkClick r:id="rId9"/>
              </a:rPr>
              <a:t>Unidade Curricular: Imagens do Cotidiano</a:t>
            </a:r>
            <a:endParaRPr lang="pt-BR" sz="2400" dirty="0"/>
          </a:p>
          <a:p>
            <a:r>
              <a:rPr lang="pt-BR" sz="2400" u="sng" dirty="0">
                <a:hlinkClick r:id="rId10"/>
              </a:rPr>
              <a:t>Unidade Curricular: Leitura e </a:t>
            </a:r>
            <a:r>
              <a:rPr lang="pt-BR" sz="2400" u="sng" dirty="0" err="1">
                <a:hlinkClick r:id="rId10"/>
              </a:rPr>
              <a:t>Multiculturalidade</a:t>
            </a:r>
            <a:endParaRPr lang="pt-BR" sz="2400" dirty="0"/>
          </a:p>
          <a:p>
            <a:r>
              <a:rPr lang="pt-BR" sz="2400" u="sng" dirty="0">
                <a:hlinkClick r:id="rId11"/>
              </a:rPr>
              <a:t>Unidade Curricular: Globalização e Modelos Econômicos</a:t>
            </a:r>
            <a:endParaRPr lang="pt-BR" sz="2400" dirty="0"/>
          </a:p>
          <a:p>
            <a:r>
              <a:rPr lang="pt-BR" sz="2400" u="sng" dirty="0">
                <a:hlinkClick r:id="rId12"/>
              </a:rPr>
              <a:t>Unidade Curricular: Tratamento de Resíduos Orgânicos</a:t>
            </a:r>
            <a:endParaRPr lang="pt-BR" sz="2400" dirty="0"/>
          </a:p>
          <a:p>
            <a:r>
              <a:rPr lang="pt-BR" dirty="0"/>
              <a:t> </a:t>
            </a:r>
          </a:p>
        </p:txBody>
      </p:sp>
      <p:sp>
        <p:nvSpPr>
          <p:cNvPr id="9" name="Retângulo 8"/>
          <p:cNvSpPr/>
          <p:nvPr/>
        </p:nvSpPr>
        <p:spPr>
          <a:xfrm>
            <a:off x="4112864" y="6028106"/>
            <a:ext cx="79037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pt-BR" dirty="0">
                <a:hlinkClick r:id="rId13"/>
              </a:rPr>
              <a:t>http://www.educacao.pe.gov.br/portal/?pag=1&amp;cat=18&amp;art=5428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3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40575" y="765127"/>
            <a:ext cx="112593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pt-BR" sz="2800" b="1" dirty="0" smtClean="0">
                <a:solidFill>
                  <a:srgbClr val="0000FF"/>
                </a:solidFill>
              </a:rPr>
              <a:t>“CURRÍCULO DE PERNAMBUCO – ENSINO MÉDIO”</a:t>
            </a:r>
          </a:p>
          <a:p>
            <a:r>
              <a:rPr lang="pt-BR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/>
              <a:t>Organizadores Curriculares da Formação Geral Básica</a:t>
            </a:r>
            <a:endParaRPr lang="pt-BR" sz="2400" dirty="0"/>
          </a:p>
          <a:p>
            <a:r>
              <a:rPr lang="pt-BR" b="1" dirty="0"/>
              <a:t>       </a:t>
            </a:r>
            <a:endParaRPr lang="pt-BR" b="1" dirty="0" smtClean="0"/>
          </a:p>
          <a:p>
            <a:r>
              <a:rPr lang="pt-BR" b="1" dirty="0" smtClean="0"/>
              <a:t>Linguagens </a:t>
            </a:r>
            <a:r>
              <a:rPr lang="pt-BR" b="1" dirty="0"/>
              <a:t>e suas Tecnologias</a:t>
            </a:r>
            <a:endParaRPr lang="pt-BR" dirty="0"/>
          </a:p>
          <a:p>
            <a:r>
              <a:rPr lang="pt-BR" u="sng" dirty="0">
                <a:hlinkClick r:id="rId6"/>
              </a:rPr>
              <a:t>Arte - Organizador Curricular por bimestre</a:t>
            </a:r>
            <a:endParaRPr lang="pt-BR" dirty="0"/>
          </a:p>
          <a:p>
            <a:r>
              <a:rPr lang="pt-BR" u="sng" dirty="0">
                <a:hlinkClick r:id="rId7"/>
              </a:rPr>
              <a:t>Educação Física - Organizador Curricular por bimestre</a:t>
            </a:r>
            <a:endParaRPr lang="pt-BR" dirty="0"/>
          </a:p>
          <a:p>
            <a:r>
              <a:rPr lang="pt-BR" u="sng" dirty="0">
                <a:hlinkClick r:id="rId8"/>
              </a:rPr>
              <a:t>Língua Inglesa - Organizador Curricular por bimestre</a:t>
            </a:r>
            <a:endParaRPr lang="pt-BR" dirty="0"/>
          </a:p>
          <a:p>
            <a:r>
              <a:rPr lang="pt-BR" u="sng" dirty="0">
                <a:hlinkClick r:id="rId9"/>
              </a:rPr>
              <a:t>Língua Portuguesa - Organizador Curricular por bimestre</a:t>
            </a:r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b="1" dirty="0"/>
              <a:t>      Matemática e suas Tecnologias</a:t>
            </a:r>
            <a:endParaRPr lang="pt-BR" dirty="0"/>
          </a:p>
          <a:p>
            <a:r>
              <a:rPr lang="pt-BR" u="sng" dirty="0">
                <a:hlinkClick r:id="rId10"/>
              </a:rPr>
              <a:t>Matemática - Organizador Curricular por bimestre</a:t>
            </a:r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b="1" dirty="0"/>
              <a:t>     Ciências da Natureza e suas Tecnologias</a:t>
            </a:r>
            <a:endParaRPr lang="pt-BR" dirty="0"/>
          </a:p>
          <a:p>
            <a:r>
              <a:rPr lang="pt-BR" u="sng" dirty="0">
                <a:hlinkClick r:id="rId11"/>
              </a:rPr>
              <a:t>Biologia - Organizador Curricular por bimestre</a:t>
            </a:r>
            <a:endParaRPr lang="pt-BR" dirty="0"/>
          </a:p>
          <a:p>
            <a:r>
              <a:rPr lang="pt-BR" u="sng" dirty="0">
                <a:hlinkClick r:id="rId12"/>
              </a:rPr>
              <a:t>Física - Organizador Curricular por bimestre</a:t>
            </a:r>
            <a:endParaRPr lang="pt-BR" dirty="0"/>
          </a:p>
          <a:p>
            <a:r>
              <a:rPr lang="pt-BR" u="sng" dirty="0">
                <a:hlinkClick r:id="rId13"/>
              </a:rPr>
              <a:t>Química - Organizador Curricular por </a:t>
            </a:r>
            <a:r>
              <a:rPr lang="pt-BR" u="sng" dirty="0" smtClean="0">
                <a:hlinkClick r:id="rId13"/>
              </a:rPr>
              <a:t>bimestre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288221" y="6028106"/>
            <a:ext cx="79037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pt-BR" dirty="0">
                <a:hlinkClick r:id="rId14"/>
              </a:rPr>
              <a:t>http://www.educacao.pe.gov.br/portal/?pag=1&amp;cat=18&amp;art=5428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88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03941" y="771142"/>
            <a:ext cx="1125934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pt-B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BREVE HISTÓRICO</a:t>
            </a:r>
          </a:p>
          <a:p>
            <a:pPr marL="88900" lvl="0" algn="ctr">
              <a:lnSpc>
                <a:spcPct val="150000"/>
              </a:lnSpc>
              <a:buSzPts val="2200"/>
            </a:pPr>
            <a:r>
              <a:rPr lang="pt-BR" sz="2900" dirty="0" smtClean="0"/>
              <a:t>No </a:t>
            </a:r>
            <a:r>
              <a:rPr lang="pt-BR" sz="2900" dirty="0"/>
              <a:t>dia </a:t>
            </a:r>
            <a:r>
              <a:rPr lang="pt-BR" sz="2900" b="1" dirty="0" smtClean="0">
                <a:solidFill>
                  <a:srgbClr val="FF0000"/>
                </a:solidFill>
              </a:rPr>
              <a:t>27/11/2020</a:t>
            </a:r>
            <a:r>
              <a:rPr lang="pt-BR" sz="2900" dirty="0" smtClean="0"/>
              <a:t>, a </a:t>
            </a:r>
            <a:r>
              <a:rPr lang="pt-BR" sz="2900" dirty="0"/>
              <a:t>Secretaria de Educação e Esportes do Estado de Pernambuco (SEE-PE), em Ato Solene no Conselho Estadual de Educação de Pernambuco (CEE/PE</a:t>
            </a:r>
            <a:r>
              <a:rPr lang="pt-BR" sz="2900" dirty="0" smtClean="0"/>
              <a:t>), </a:t>
            </a:r>
            <a:r>
              <a:rPr lang="pt-BR" sz="2900" dirty="0"/>
              <a:t>fez a entrega do “Currículo de Pernambuco – Ensino Médio” tendo como base a legislação vigente e, em especial, a Base Nacional Comum Curricular (BNCC) e as Diretrizes Curriculares Nacionais para o Ensino Médio (DCNEM</a:t>
            </a:r>
            <a:r>
              <a:rPr lang="pt-BR" sz="2900" dirty="0" smtClean="0"/>
              <a:t>). </a:t>
            </a:r>
          </a:p>
          <a:p>
            <a:pPr marL="88900" lvl="0">
              <a:lnSpc>
                <a:spcPct val="150000"/>
              </a:lnSpc>
              <a:buSzPts val="2200"/>
            </a:pPr>
            <a:endParaRPr lang="pt-BR" sz="2800" dirty="0" smtClean="0"/>
          </a:p>
        </p:txBody>
      </p:sp>
      <p:pic>
        <p:nvPicPr>
          <p:cNvPr id="10" name="Picture 4" descr="http://www.cee.pe.gov.br/wp-content/uploads/2020/12/27.11.2020-Curr%C3%ADculo-de-Pernambuco-Kleyvson-Santos-82-2048x13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517" y="4755005"/>
            <a:ext cx="2406869" cy="16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ee.pe.gov.br/wp-content/uploads/2020/12/27.11.2020-Curr%C3%ADculo-de-Pernambuco-Kleyvson-Santos-52-2048x13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1" y="4755005"/>
            <a:ext cx="2406869" cy="1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6275" y="771142"/>
            <a:ext cx="112593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pt-BR" sz="2800" b="1" dirty="0" smtClean="0">
                <a:solidFill>
                  <a:srgbClr val="0000FF"/>
                </a:solidFill>
              </a:rPr>
              <a:t>“CURRÍCULO DE PERNAMBUCO – ENSINO MÉDIO”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    Ciências Humanas e Sociais Aplicadas</a:t>
            </a:r>
            <a:endParaRPr lang="pt-BR" dirty="0"/>
          </a:p>
          <a:p>
            <a:r>
              <a:rPr lang="pt-BR" u="sng" dirty="0">
                <a:hlinkClick r:id="rId6"/>
              </a:rPr>
              <a:t>Filosofia - Organizador Curricular por bimestre</a:t>
            </a:r>
            <a:endParaRPr lang="pt-BR" dirty="0"/>
          </a:p>
          <a:p>
            <a:r>
              <a:rPr lang="pt-BR" u="sng" dirty="0">
                <a:hlinkClick r:id="rId7"/>
              </a:rPr>
              <a:t>Geografia - Organizador Curricular por bimestre</a:t>
            </a:r>
            <a:endParaRPr lang="pt-BR" dirty="0"/>
          </a:p>
          <a:p>
            <a:r>
              <a:rPr lang="pt-BR" u="sng" dirty="0">
                <a:hlinkClick r:id="rId8"/>
              </a:rPr>
              <a:t>História - Organizador Curricular por bimestre</a:t>
            </a:r>
            <a:endParaRPr lang="pt-BR" dirty="0"/>
          </a:p>
          <a:p>
            <a:r>
              <a:rPr lang="pt-BR" u="sng" dirty="0">
                <a:hlinkClick r:id="rId9"/>
              </a:rPr>
              <a:t>Sociologia - Organizador Curricular por bimestre</a:t>
            </a:r>
            <a:endParaRPr lang="pt-BR" dirty="0"/>
          </a:p>
          <a:p>
            <a:r>
              <a:rPr lang="pt-BR" dirty="0"/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/>
              <a:t>Caderno de Sugestões Pedagógicas para o Uso dos Laboratórios de Ciências da Natureza e Matemática.</a:t>
            </a:r>
            <a:endParaRPr lang="pt-BR" sz="2400" dirty="0"/>
          </a:p>
          <a:p>
            <a:r>
              <a:rPr lang="pt-BR" u="sng" dirty="0">
                <a:hlinkClick r:id="rId10"/>
              </a:rPr>
              <a:t>Volume 1</a:t>
            </a:r>
            <a:endParaRPr lang="pt-BR" dirty="0"/>
          </a:p>
          <a:p>
            <a:r>
              <a:rPr lang="pt-BR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  </a:t>
            </a:r>
            <a:r>
              <a:rPr lang="pt-BR" sz="2400" b="1" dirty="0" smtClean="0"/>
              <a:t>Robótica</a:t>
            </a:r>
            <a:endParaRPr lang="pt-BR" sz="2400" dirty="0"/>
          </a:p>
          <a:p>
            <a:r>
              <a:rPr lang="pt-BR" u="sng" dirty="0">
                <a:hlinkClick r:id="rId11"/>
              </a:rPr>
              <a:t>Apostila - Robótica Livre com </a:t>
            </a:r>
            <a:r>
              <a:rPr lang="pt-BR" u="sng" dirty="0" err="1" smtClean="0">
                <a:hlinkClick r:id="rId11"/>
              </a:rPr>
              <a:t>Arduíno</a:t>
            </a:r>
            <a:r>
              <a:rPr lang="pt-BR" sz="2800" dirty="0" smtClean="0"/>
              <a:t> </a:t>
            </a:r>
          </a:p>
        </p:txBody>
      </p:sp>
      <p:sp>
        <p:nvSpPr>
          <p:cNvPr id="9" name="Retângulo 8"/>
          <p:cNvSpPr/>
          <p:nvPr/>
        </p:nvSpPr>
        <p:spPr>
          <a:xfrm>
            <a:off x="4112864" y="6028106"/>
            <a:ext cx="79037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pt-BR" dirty="0">
                <a:hlinkClick r:id="rId12"/>
              </a:rPr>
              <a:t>http://www.educacao.pe.gov.br/portal/?pag=1&amp;cat=18&amp;art=5428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45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6330" y="771142"/>
            <a:ext cx="1125934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pt-BR" sz="2800" b="1" dirty="0" smtClean="0">
                <a:solidFill>
                  <a:srgbClr val="0000FF"/>
                </a:solidFill>
              </a:rPr>
              <a:t>“CURRÍCULO DE PERNAMBUCO – ENSINO MÉDIO”</a:t>
            </a:r>
          </a:p>
          <a:p>
            <a:r>
              <a:rPr lang="pt-BR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 </a:t>
            </a:r>
            <a:r>
              <a:rPr lang="pt-BR" sz="2400" b="1" dirty="0" smtClean="0"/>
              <a:t>Portfólios </a:t>
            </a:r>
            <a:r>
              <a:rPr lang="pt-BR" sz="2400" b="1" dirty="0"/>
              <a:t>das Trilhas da Rede Estadual de Pernambuco</a:t>
            </a:r>
            <a:endParaRPr lang="pt-BR" sz="2400" dirty="0"/>
          </a:p>
          <a:p>
            <a:endParaRPr lang="pt-BR" u="sng" dirty="0" smtClean="0">
              <a:hlinkClick r:id="rId6"/>
            </a:endParaRPr>
          </a:p>
          <a:p>
            <a:r>
              <a:rPr lang="pt-BR" u="sng" dirty="0" smtClean="0">
                <a:hlinkClick r:id="rId6"/>
              </a:rPr>
              <a:t>Portfólio </a:t>
            </a:r>
            <a:r>
              <a:rPr lang="pt-BR" u="sng" dirty="0">
                <a:hlinkClick r:id="rId6"/>
              </a:rPr>
              <a:t>Trilha Línguas e Culturas de mundo</a:t>
            </a:r>
            <a:endParaRPr lang="pt-BR" dirty="0"/>
          </a:p>
          <a:p>
            <a:r>
              <a:rPr lang="pt-BR" u="sng" dirty="0">
                <a:hlinkClick r:id="rId7"/>
              </a:rPr>
              <a:t>Portfólio Trilha Diversidade Cultural e Territórios</a:t>
            </a:r>
            <a:endParaRPr lang="pt-BR" dirty="0"/>
          </a:p>
          <a:p>
            <a:r>
              <a:rPr lang="pt-BR" u="sng" dirty="0">
                <a:hlinkClick r:id="rId8"/>
              </a:rPr>
              <a:t>Portfólio Trilha Identidades e Expressividades</a:t>
            </a:r>
            <a:endParaRPr lang="pt-BR" dirty="0"/>
          </a:p>
          <a:p>
            <a:r>
              <a:rPr lang="pt-BR" u="sng" dirty="0">
                <a:hlinkClick r:id="rId9"/>
              </a:rPr>
              <a:t>Portfólio Trilha </a:t>
            </a:r>
            <a:r>
              <a:rPr lang="pt-BR" u="sng" dirty="0" err="1">
                <a:hlinkClick r:id="rId9"/>
              </a:rPr>
              <a:t>Matematização</a:t>
            </a:r>
            <a:r>
              <a:rPr lang="pt-BR" u="sng" dirty="0">
                <a:hlinkClick r:id="rId9"/>
              </a:rPr>
              <a:t> Design</a:t>
            </a:r>
            <a:endParaRPr lang="pt-BR" dirty="0"/>
          </a:p>
          <a:p>
            <a:r>
              <a:rPr lang="pt-BR" u="sng" dirty="0">
                <a:hlinkClick r:id="rId10"/>
              </a:rPr>
              <a:t>Portfólio Trilha Saúde coletiva e Qualidade de vida</a:t>
            </a:r>
            <a:endParaRPr lang="pt-BR" dirty="0"/>
          </a:p>
          <a:p>
            <a:r>
              <a:rPr lang="pt-BR" u="sng" dirty="0">
                <a:hlinkClick r:id="rId11"/>
              </a:rPr>
              <a:t>Portfólio Trilha Tecnologias Digitais</a:t>
            </a:r>
            <a:endParaRPr lang="pt-BR" dirty="0"/>
          </a:p>
          <a:p>
            <a:r>
              <a:rPr lang="pt-BR" u="sng" dirty="0">
                <a:hlinkClick r:id="rId12"/>
              </a:rPr>
              <a:t>Portfólio Trilha Modos de vida, cuidado e inv</a:t>
            </a:r>
            <a:r>
              <a:rPr lang="pt-BR" u="sng" dirty="0"/>
              <a:t>entividade</a:t>
            </a:r>
            <a:endParaRPr lang="pt-BR" dirty="0"/>
          </a:p>
          <a:p>
            <a:r>
              <a:rPr lang="pt-BR" u="sng" dirty="0">
                <a:hlinkClick r:id="rId13"/>
              </a:rPr>
              <a:t>Portfólio </a:t>
            </a:r>
            <a:r>
              <a:rPr lang="pt-BR" u="sng" dirty="0" err="1">
                <a:hlinkClick r:id="rId13"/>
              </a:rPr>
              <a:t>Trilha_Juventude</a:t>
            </a:r>
            <a:r>
              <a:rPr lang="pt-BR" u="sng" dirty="0">
                <a:hlinkClick r:id="rId13"/>
              </a:rPr>
              <a:t>, Liberdade e Protagonismo</a:t>
            </a:r>
            <a:endParaRPr lang="pt-BR" dirty="0"/>
          </a:p>
          <a:p>
            <a:r>
              <a:rPr lang="pt-BR" u="sng" dirty="0">
                <a:hlinkClick r:id="rId14"/>
              </a:rPr>
              <a:t>Portfólio </a:t>
            </a:r>
            <a:r>
              <a:rPr lang="pt-BR" u="sng" dirty="0" err="1">
                <a:hlinkClick r:id="rId14"/>
              </a:rPr>
              <a:t>Trilha_Possibilidades</a:t>
            </a:r>
            <a:r>
              <a:rPr lang="pt-BR" u="sng" dirty="0">
                <a:hlinkClick r:id="rId14"/>
              </a:rPr>
              <a:t> em rede e Humanização dos espaços</a:t>
            </a:r>
            <a:endParaRPr lang="pt-BR" dirty="0"/>
          </a:p>
          <a:p>
            <a:r>
              <a:rPr lang="pt-BR" u="sng" dirty="0" err="1">
                <a:hlinkClick r:id="rId15"/>
              </a:rPr>
              <a:t>Portfólio_Trilha</a:t>
            </a:r>
            <a:r>
              <a:rPr lang="pt-BR" u="sng" dirty="0">
                <a:hlinkClick r:id="rId15"/>
              </a:rPr>
              <a:t> </a:t>
            </a:r>
            <a:r>
              <a:rPr lang="pt-BR" u="sng" dirty="0" err="1">
                <a:hlinkClick r:id="rId15"/>
              </a:rPr>
              <a:t>ComunicAÇÃO</a:t>
            </a:r>
            <a:endParaRPr lang="pt-BR" dirty="0"/>
          </a:p>
          <a:p>
            <a:r>
              <a:rPr lang="pt-BR" u="sng" dirty="0" err="1">
                <a:hlinkClick r:id="rId16"/>
              </a:rPr>
              <a:t>Portfólio_Trilha</a:t>
            </a:r>
            <a:r>
              <a:rPr lang="pt-BR" u="sng" dirty="0">
                <a:hlinkClick r:id="rId16"/>
              </a:rPr>
              <a:t> Desenvolvimento social e Sustentabilidade</a:t>
            </a:r>
            <a:endParaRPr lang="pt-BR" dirty="0"/>
          </a:p>
          <a:p>
            <a:r>
              <a:rPr lang="pt-BR" u="sng" dirty="0" err="1">
                <a:hlinkClick r:id="rId17"/>
              </a:rPr>
              <a:t>Portfólio_Trilha</a:t>
            </a:r>
            <a:r>
              <a:rPr lang="pt-BR" u="sng" dirty="0">
                <a:hlinkClick r:id="rId17"/>
              </a:rPr>
              <a:t> Direitos Humanos e Participação Social</a:t>
            </a:r>
            <a:endParaRPr lang="pt-BR" dirty="0"/>
          </a:p>
          <a:p>
            <a:r>
              <a:rPr lang="pt-BR" u="sng" dirty="0" err="1">
                <a:hlinkClick r:id="rId18"/>
              </a:rPr>
              <a:t>Portfólio_Trilha</a:t>
            </a:r>
            <a:r>
              <a:rPr lang="pt-BR" u="sng" dirty="0">
                <a:hlinkClick r:id="rId18"/>
              </a:rPr>
              <a:t> Meio Ambiente e Sociedade</a:t>
            </a:r>
            <a:endParaRPr lang="pt-BR" dirty="0"/>
          </a:p>
          <a:p>
            <a:r>
              <a:rPr lang="pt-BR" u="sng" dirty="0" err="1">
                <a:hlinkClick r:id="rId19"/>
              </a:rPr>
              <a:t>Portfólio_Trilha</a:t>
            </a:r>
            <a:r>
              <a:rPr lang="pt-BR" u="sng" dirty="0">
                <a:hlinkClick r:id="rId19"/>
              </a:rPr>
              <a:t> Soluções </a:t>
            </a:r>
            <a:r>
              <a:rPr lang="pt-BR" u="sng" dirty="0" smtClean="0">
                <a:hlinkClick r:id="rId19"/>
              </a:rPr>
              <a:t>Ótimas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112864" y="6028106"/>
            <a:ext cx="79037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pt-BR" dirty="0">
                <a:hlinkClick r:id="rId20"/>
              </a:rPr>
              <a:t>http://www.educacao.pe.gov.br/portal/?pag=1&amp;cat=18&amp;art=5428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3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48" y="4263462"/>
            <a:ext cx="5112610" cy="11507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4" y="2311939"/>
            <a:ext cx="3123791" cy="12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04800" y="1401428"/>
            <a:ext cx="11395115" cy="477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0" algn="ctr">
              <a:lnSpc>
                <a:spcPct val="150000"/>
              </a:lnSpc>
              <a:buSzPts val="2200"/>
            </a:pPr>
            <a:r>
              <a:rPr lang="pt-BR" sz="2900" dirty="0" smtClean="0"/>
              <a:t>No dia </a:t>
            </a:r>
            <a:r>
              <a:rPr lang="pt-BR" sz="2900" b="1" dirty="0" smtClean="0">
                <a:solidFill>
                  <a:srgbClr val="FF0000"/>
                </a:solidFill>
              </a:rPr>
              <a:t>02/12/2020 </a:t>
            </a:r>
            <a:r>
              <a:rPr lang="pt-BR" sz="2900" dirty="0" smtClean="0"/>
              <a:t>foi designada a </a:t>
            </a:r>
            <a:r>
              <a:rPr lang="pt-BR" sz="2900" dirty="0"/>
              <a:t>Comissão de Análise e Aprovação do Currículo de Pernambuco – Ensino </a:t>
            </a:r>
            <a:r>
              <a:rPr lang="pt-BR" sz="2900" dirty="0" smtClean="0"/>
              <a:t>Médio (</a:t>
            </a:r>
            <a:r>
              <a:rPr lang="pt-BR" sz="2900" dirty="0" smtClean="0">
                <a:solidFill>
                  <a:srgbClr val="FF0000"/>
                </a:solidFill>
              </a:rPr>
              <a:t>Portaria CEE/PE nº 22/2020</a:t>
            </a:r>
            <a:r>
              <a:rPr lang="pt-BR" sz="2900" dirty="0" smtClean="0"/>
              <a:t>), </a:t>
            </a:r>
            <a:r>
              <a:rPr lang="pt-BR" sz="2900" dirty="0"/>
              <a:t>nos moldes do inciso XI, do art. 9 da Lei Estadual nº 11.913/2000 e do Decreto Estadual nº 26.294/20041 . A referida Comissão Especial, de posse da documentação, após análise e deliberações durante as reuniões ocorridas, </a:t>
            </a:r>
            <a:r>
              <a:rPr lang="pt-BR" sz="2900" dirty="0" smtClean="0"/>
              <a:t>apresentou </a:t>
            </a:r>
            <a:r>
              <a:rPr lang="pt-BR" sz="2900" dirty="0"/>
              <a:t>o presente </a:t>
            </a:r>
            <a:r>
              <a:rPr lang="pt-BR" sz="2900" dirty="0" smtClean="0"/>
              <a:t>ao Pleno o PARECER </a:t>
            </a:r>
            <a:r>
              <a:rPr lang="pt-BR" sz="2900" dirty="0"/>
              <a:t>CEE/PE Nº </a:t>
            </a:r>
            <a:r>
              <a:rPr lang="pt-BR" sz="2900" dirty="0" smtClean="0"/>
              <a:t>007/2021-CEE com as análises e recomendações do Currículo.</a:t>
            </a:r>
          </a:p>
        </p:txBody>
      </p:sp>
    </p:spTree>
    <p:extLst>
      <p:ext uri="{BB962C8B-B14F-4D97-AF65-F5344CB8AC3E}">
        <p14:creationId xmlns:p14="http://schemas.microsoft.com/office/powerpoint/2010/main" val="8830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713186" y="771142"/>
            <a:ext cx="96083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pt-BR" sz="2800" b="1" dirty="0">
                <a:solidFill>
                  <a:srgbClr val="0000FF"/>
                </a:solidFill>
              </a:rPr>
              <a:t>DA BNCC E CONSTRUÇÃO DO DOCUMENTO </a:t>
            </a:r>
            <a:endParaRPr lang="pt-BR" sz="2800" b="1" dirty="0" smtClean="0">
              <a:solidFill>
                <a:srgbClr val="0000FF"/>
              </a:solidFill>
            </a:endParaRPr>
          </a:p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pt-BR" sz="2800" b="1" dirty="0" smtClean="0">
                <a:solidFill>
                  <a:srgbClr val="0000FF"/>
                </a:solidFill>
              </a:rPr>
              <a:t>“</a:t>
            </a:r>
            <a:r>
              <a:rPr lang="pt-BR" sz="2800" b="1" dirty="0">
                <a:solidFill>
                  <a:srgbClr val="0000FF"/>
                </a:solidFill>
              </a:rPr>
              <a:t>CURRÍCULO DE </a:t>
            </a:r>
            <a:r>
              <a:rPr lang="pt-BR" sz="2800" b="1" dirty="0" smtClean="0">
                <a:solidFill>
                  <a:srgbClr val="0000FF"/>
                </a:solidFill>
              </a:rPr>
              <a:t>PERNAMBUCO </a:t>
            </a:r>
            <a:r>
              <a:rPr lang="pt-BR" sz="2800" b="1" dirty="0">
                <a:solidFill>
                  <a:srgbClr val="0000FF"/>
                </a:solidFill>
              </a:rPr>
              <a:t>– ENSINO </a:t>
            </a:r>
            <a:r>
              <a:rPr lang="pt-BR" sz="2800" b="1" dirty="0" smtClean="0">
                <a:solidFill>
                  <a:srgbClr val="0000FF"/>
                </a:solidFill>
              </a:rPr>
              <a:t>MÉDIO</a:t>
            </a:r>
            <a:r>
              <a:rPr lang="pt-BR" sz="2800" b="1" dirty="0" smtClean="0">
                <a:solidFill>
                  <a:srgbClr val="0000FF"/>
                </a:solidFill>
              </a:rPr>
              <a:t>”</a:t>
            </a:r>
            <a:endParaRPr lang="pt-BR" sz="2800" b="1" dirty="0" smtClean="0">
              <a:solidFill>
                <a:srgbClr val="0000FF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/>
          <a:srcRect l="46423" t="14366" r="28941" b="23642"/>
          <a:stretch/>
        </p:blipFill>
        <p:spPr>
          <a:xfrm>
            <a:off x="247834" y="2125669"/>
            <a:ext cx="2401208" cy="339884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522917" y="2119671"/>
            <a:ext cx="923385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pt-BR" sz="2900" dirty="0" smtClean="0"/>
              <a:t>O </a:t>
            </a:r>
            <a:r>
              <a:rPr lang="pt-BR" sz="2900" dirty="0" smtClean="0"/>
              <a:t>Currículo de Pernambuco – Ensino Médio, elaborado pela SEE-PE e apresentado ao CEE/PE, foi fruto de um processo de escuta e discussão com diferentes atores do campo educacional, com representantes dos municípios, diversos segmentos da sociedade em geral e através de consultas públicas</a:t>
            </a:r>
            <a:r>
              <a:rPr lang="pt-BR" sz="2900" dirty="0" smtClean="0"/>
              <a:t>.</a:t>
            </a:r>
            <a:endParaRPr lang="pt-BR" sz="29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62073" y="5858495"/>
            <a:ext cx="411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Currículo de Pernambuco  - </a:t>
            </a:r>
            <a:r>
              <a:rPr lang="pt-BR" u="sng" dirty="0">
                <a:hlinkClick r:id="rId7"/>
              </a:rPr>
              <a:t>Ensino Médio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-763936" y="6105822"/>
            <a:ext cx="79037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pt-BR" dirty="0">
                <a:hlinkClick r:id="rId8"/>
              </a:rPr>
              <a:t>http://www.educacao.pe.gov.br/portal/?pag=1&amp;cat=18&amp;art=5428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80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89708" y="1043982"/>
            <a:ext cx="105904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pt-BR" sz="2400" b="1" dirty="0" smtClean="0">
                <a:solidFill>
                  <a:srgbClr val="0000FF"/>
                </a:solidFill>
              </a:rPr>
              <a:t>DO CONTEXTO DO CURRÍCULO DO ENSINO MÉDIO – MARCOS LEGAIS </a:t>
            </a:r>
          </a:p>
          <a:p>
            <a:pPr marL="457200" indent="-368300" algn="just">
              <a:lnSpc>
                <a:spcPct val="150000"/>
              </a:lnSpc>
              <a:buSzPts val="2200"/>
              <a:buFontTx/>
              <a:buChar char="➔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Diretrizes e Bases com alterações Reforma do EM - </a:t>
            </a:r>
            <a:r>
              <a:rPr lang="pt-BR" sz="2400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2400" dirty="0" smtClean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13.415/2017, de 16/02/2017</a:t>
            </a:r>
          </a:p>
          <a:p>
            <a:pPr marL="457200" indent="-368300" algn="just">
              <a:lnSpc>
                <a:spcPct val="150000"/>
              </a:lnSpc>
              <a:buSzPts val="2200"/>
              <a:buFontTx/>
              <a:buChar char="➔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Diretrizes Curriculares Nacionais do Ensino Médio – </a:t>
            </a:r>
            <a:r>
              <a:rPr lang="pt-BR" sz="2400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CNE/CEB nº 3, de </a:t>
            </a:r>
            <a:r>
              <a:rPr lang="pt-BR" sz="2400" dirty="0" smtClean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21/11/2018</a:t>
            </a:r>
            <a:endParaRPr lang="pt-BR" sz="2400" dirty="0">
              <a:solidFill>
                <a:srgbClr val="CC41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68300" algn="just">
              <a:lnSpc>
                <a:spcPct val="150000"/>
              </a:lnSpc>
              <a:buSzPts val="2200"/>
              <a:buChar char="➔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BNCC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– parte do EM – </a:t>
            </a:r>
            <a:r>
              <a:rPr lang="pt-BR" sz="2400" dirty="0" smtClean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</a:t>
            </a:r>
            <a:r>
              <a:rPr lang="pt-BR" sz="2400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CNE/CP nº 4, de 17/12/2018</a:t>
            </a:r>
          </a:p>
          <a:p>
            <a:pPr marL="457200" lvl="0" indent="-368300" algn="just">
              <a:lnSpc>
                <a:spcPct val="150000"/>
              </a:lnSpc>
              <a:buSzPts val="2200"/>
              <a:buChar char="➔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Referenciais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dos Itinerários - </a:t>
            </a:r>
            <a:r>
              <a:rPr lang="pt-BR" sz="2400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nº 1.432, de 28/12/2018</a:t>
            </a:r>
          </a:p>
          <a:p>
            <a:pPr marL="457200" lvl="0" indent="-368300" algn="just">
              <a:lnSpc>
                <a:spcPct val="150000"/>
              </a:lnSpc>
              <a:buSzPts val="2200"/>
              <a:buChar char="➔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Normas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complementares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Conselho Nacional de Educação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68300" algn="just">
              <a:lnSpc>
                <a:spcPct val="150000"/>
              </a:lnSpc>
              <a:buSzPts val="2200"/>
              <a:buChar char="➔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Normas complementares dos Sistemas de Ensino</a:t>
            </a:r>
          </a:p>
        </p:txBody>
      </p:sp>
    </p:spTree>
    <p:extLst>
      <p:ext uri="{BB962C8B-B14F-4D97-AF65-F5344CB8AC3E}">
        <p14:creationId xmlns:p14="http://schemas.microsoft.com/office/powerpoint/2010/main" val="18053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89708" y="1043982"/>
            <a:ext cx="105904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pt-BR" sz="2400" b="1" dirty="0" smtClean="0">
                <a:solidFill>
                  <a:srgbClr val="0000FF"/>
                </a:solidFill>
              </a:rPr>
              <a:t>DO NOVO ENSINO MÉDIO EM PERNAMBUCO</a:t>
            </a:r>
          </a:p>
          <a:p>
            <a:pPr marL="457200" lvl="0" indent="-379412" algn="just"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pt-BR" sz="2400" dirty="0" smtClean="0"/>
              <a:t>     A </a:t>
            </a:r>
            <a:r>
              <a:rPr lang="pt-BR" sz="2400" dirty="0"/>
              <a:t>proposta denominada Novo Ensino Médio </a:t>
            </a:r>
            <a:r>
              <a:rPr lang="pt-BR" sz="2400" dirty="0" smtClean="0"/>
              <a:t>conta </a:t>
            </a:r>
            <a:r>
              <a:rPr lang="pt-BR" sz="2400" dirty="0"/>
              <a:t>além da ampliação da </a:t>
            </a:r>
            <a:r>
              <a:rPr lang="pt-BR" sz="2400" dirty="0" smtClean="0"/>
              <a:t>carga horária </a:t>
            </a:r>
            <a:r>
              <a:rPr lang="pt-BR" sz="2400" dirty="0"/>
              <a:t>do tempo mínimo dos estudantes e da adoção da BNCC como documento norteador, o cumprimento dos itinerários formativos flexíveis, definição de uma nova organização curricular, mais flexível, e a oferta de diferentes possibilidades de escolha para os estudantes, por meio desses itinerários formativos, com foco nas áreas de conhecimento (Linguagens, Matemática, Natureza e Humanas) e na formação técnica e profissional, conforme estabelece a LDB por meio da Lei nº 13.415/2017.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89708" y="1043982"/>
            <a:ext cx="105904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just">
              <a:lnSpc>
                <a:spcPct val="150000"/>
              </a:lnSpc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pt-BR" sz="2400" dirty="0" smtClean="0"/>
              <a:t>Nesse </a:t>
            </a:r>
            <a:r>
              <a:rPr lang="pt-BR" sz="2400" dirty="0"/>
              <a:t>sistema, a </a:t>
            </a:r>
            <a:r>
              <a:rPr lang="pt-BR" sz="2400" b="1" dirty="0">
                <a:solidFill>
                  <a:srgbClr val="0000FF"/>
                </a:solidFill>
              </a:rPr>
              <a:t>carga horária total passa a ser de 3.000 horas</a:t>
            </a:r>
            <a:r>
              <a:rPr lang="pt-BR" sz="2400" dirty="0"/>
              <a:t>, das quais 1.800 serão usadas para aprendizagens comuns e obrigatórias, estabelecidas pela BNCC, através do modelo de organização por áreas do conhecimento, e 1.200 horas destinadas ao itinerário </a:t>
            </a:r>
            <a:r>
              <a:rPr lang="pt-BR" sz="2400" dirty="0" smtClean="0"/>
              <a:t>formativo.</a:t>
            </a:r>
          </a:p>
          <a:p>
            <a:pPr marL="457200" lvl="0" indent="-379412" algn="just">
              <a:lnSpc>
                <a:spcPct val="150000"/>
              </a:lnSpc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pt-BR" sz="2400" dirty="0" smtClean="0"/>
              <a:t>O Novo Ensino Médio no Currículo de Pernambuco pretende atender às necessidades e expectativas dos estudantes, fortalecendo o protagonismo juvenil e ampliando as ações voltadas à construção do projeto de vida de cada um deles, na medida em que deverá possibilitar-lhes a escolha do itinerário formativo na qual desejam aprofundar seus conhecimentos.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89708" y="1043982"/>
            <a:ext cx="10590415" cy="557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just">
              <a:lnSpc>
                <a:spcPct val="150000"/>
              </a:lnSpc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pt-BR" sz="2400" dirty="0"/>
              <a:t>C</a:t>
            </a:r>
            <a:r>
              <a:rPr lang="pt-BR" sz="2400" dirty="0" smtClean="0"/>
              <a:t>om </a:t>
            </a:r>
            <a:r>
              <a:rPr lang="pt-BR" sz="2400" dirty="0"/>
              <a:t>essa nova proposta de organização do Ensino Médio, objetiva-se garantir a oferta de educação de qualidade e aproximar as escolas da realidade dos estudantes de hoje, considerando as atuais demandas e complexidades do mundo do trabalho e da vida em sociedade. </a:t>
            </a:r>
            <a:endParaRPr lang="pt-BR" sz="2400" dirty="0" smtClean="0"/>
          </a:p>
          <a:p>
            <a:pPr marL="457200" lvl="0" indent="-379412" algn="just">
              <a:lnSpc>
                <a:spcPct val="150000"/>
              </a:lnSpc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pt-BR" sz="2400" dirty="0" smtClean="0"/>
              <a:t>Destaca-se</a:t>
            </a:r>
            <a:r>
              <a:rPr lang="pt-BR" sz="2400" dirty="0"/>
              <a:t>, portanto, a importância de viabilizar efetivamente um diálogo entre a escola e a comunidade, a fim de que o ensino se adapte às necessidades dos estudantes, preparando-os para viver em sociedade e enfrentar os desafios do mercado de trabalho. Para tanto, é preciso um sistema de ensino mais flexível, que proporcione a autonomia e o protagonismo dos estudantes dentro e fora do ambiente escolar.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806"/>
            <a:ext cx="12192000" cy="1170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9" y="109331"/>
            <a:ext cx="2807926" cy="63199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41862" y="-83388"/>
            <a:ext cx="659340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dirty="0">
                <a:solidFill>
                  <a:schemeClr val="bg1"/>
                </a:solidFill>
              </a:rPr>
              <a:t>Base Nacional Comum Curricular – </a:t>
            </a:r>
            <a:r>
              <a:rPr lang="pt-BR" dirty="0" smtClean="0">
                <a:solidFill>
                  <a:schemeClr val="bg1"/>
                </a:solidFill>
              </a:rPr>
              <a:t>BNCC - </a:t>
            </a:r>
            <a:r>
              <a:rPr lang="pt-BR" b="1" dirty="0" smtClean="0">
                <a:solidFill>
                  <a:schemeClr val="accent4"/>
                </a:solidFill>
              </a:rPr>
              <a:t>Currículo </a:t>
            </a:r>
            <a:r>
              <a:rPr lang="pt-BR" b="1" dirty="0">
                <a:solidFill>
                  <a:schemeClr val="accent4"/>
                </a:solidFill>
              </a:rPr>
              <a:t>de Pernambuco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-1"/>
            <a:ext cx="1714501" cy="77114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00792" y="1260113"/>
            <a:ext cx="105904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pt-BR" sz="2400" b="1" dirty="0" smtClean="0">
                <a:solidFill>
                  <a:srgbClr val="0000FF"/>
                </a:solidFill>
              </a:rPr>
              <a:t>DO DOCUMENTO CURRICULAR E DA SUA ORGANIZAÇÃO</a:t>
            </a:r>
          </a:p>
          <a:p>
            <a:pPr marL="457200" lvl="0" indent="-379412" algn="ctr">
              <a:lnSpc>
                <a:spcPct val="150000"/>
              </a:lnSpc>
              <a:buClr>
                <a:srgbClr val="000000"/>
              </a:buClr>
              <a:buSzPts val="3200"/>
            </a:pPr>
            <a:endParaRPr lang="pt-BR" sz="2400" b="1" dirty="0">
              <a:solidFill>
                <a:srgbClr val="0000FF"/>
              </a:solidFill>
            </a:endParaRPr>
          </a:p>
          <a:p>
            <a:pPr marL="457200" lvl="0" indent="-379412" algn="just">
              <a:lnSpc>
                <a:spcPct val="150000"/>
              </a:lnSpc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pt-BR" sz="2400" dirty="0" smtClean="0"/>
              <a:t>Nos </a:t>
            </a:r>
            <a:r>
              <a:rPr lang="pt-BR" sz="2400" dirty="0"/>
              <a:t>termos do art. 10 da Resolução CNE/CEB nº 3/2018, que atualiza as Diretrizes Curriculares Nacionais para o Ensino Médio (DCNEM), os Currículos do Ensino Médio devem ser compostos, indissociavelmente, por Formação Geral Básica (FGB) e por Itinerários </a:t>
            </a:r>
            <a:r>
              <a:rPr lang="pt-BR" sz="2400" dirty="0" smtClean="0"/>
              <a:t>Formativos </a:t>
            </a:r>
            <a:r>
              <a:rPr lang="pt-BR" sz="2400" dirty="0"/>
              <a:t>(IF), que deverão ser organizados por meio da oferta de diferentes arranjos curriculares, conforme a relevância para o contexto local e a possibilidade dos Sistemas de </a:t>
            </a:r>
            <a:r>
              <a:rPr lang="pt-BR" sz="2400" dirty="0" smtClean="0"/>
              <a:t>Ensino.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1945</Words>
  <Application>Microsoft Office PowerPoint</Application>
  <PresentationFormat>Widescreen</PresentationFormat>
  <Paragraphs>221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Microsoft YaHei</vt:lpstr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Shirley Cristina Lacerda Malta</cp:lastModifiedBy>
  <cp:revision>188</cp:revision>
  <dcterms:created xsi:type="dcterms:W3CDTF">2021-09-14T16:07:35Z</dcterms:created>
  <dcterms:modified xsi:type="dcterms:W3CDTF">2022-05-20T13:01:01Z</dcterms:modified>
</cp:coreProperties>
</file>