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  <p:sldMasterId id="2147483654" r:id="rId2"/>
    <p:sldMasterId id="2147483665" r:id="rId3"/>
  </p:sldMasterIdLst>
  <p:notesMasterIdLst>
    <p:notesMasterId r:id="rId46"/>
  </p:notesMasterIdLst>
  <p:sldIdLst>
    <p:sldId id="256" r:id="rId4"/>
    <p:sldId id="257" r:id="rId5"/>
    <p:sldId id="258" r:id="rId6"/>
    <p:sldId id="259" r:id="rId7"/>
    <p:sldId id="291" r:id="rId8"/>
    <p:sldId id="266" r:id="rId9"/>
    <p:sldId id="293" r:id="rId10"/>
    <p:sldId id="261" r:id="rId11"/>
    <p:sldId id="294" r:id="rId12"/>
    <p:sldId id="295" r:id="rId13"/>
    <p:sldId id="296" r:id="rId14"/>
    <p:sldId id="671" r:id="rId15"/>
    <p:sldId id="263" r:id="rId16"/>
    <p:sldId id="276" r:id="rId17"/>
    <p:sldId id="287" r:id="rId18"/>
    <p:sldId id="669" r:id="rId19"/>
    <p:sldId id="277" r:id="rId20"/>
    <p:sldId id="658" r:id="rId21"/>
    <p:sldId id="283" r:id="rId22"/>
    <p:sldId id="655" r:id="rId23"/>
    <p:sldId id="656" r:id="rId24"/>
    <p:sldId id="663" r:id="rId25"/>
    <p:sldId id="657" r:id="rId26"/>
    <p:sldId id="284" r:id="rId27"/>
    <p:sldId id="285" r:id="rId28"/>
    <p:sldId id="286" r:id="rId29"/>
    <p:sldId id="267" r:id="rId30"/>
    <p:sldId id="668" r:id="rId31"/>
    <p:sldId id="670" r:id="rId32"/>
    <p:sldId id="275" r:id="rId33"/>
    <p:sldId id="664" r:id="rId34"/>
    <p:sldId id="665" r:id="rId35"/>
    <p:sldId id="278" r:id="rId36"/>
    <p:sldId id="279" r:id="rId37"/>
    <p:sldId id="280" r:id="rId38"/>
    <p:sldId id="281" r:id="rId39"/>
    <p:sldId id="282" r:id="rId40"/>
    <p:sldId id="667" r:id="rId41"/>
    <p:sldId id="269" r:id="rId42"/>
    <p:sldId id="289" r:id="rId43"/>
    <p:sldId id="290" r:id="rId44"/>
    <p:sldId id="271" r:id="rId45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ZmpQoqM5GxstGfIpC5VAYC1+3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yra Antonelli Pont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0"/>
    <p:restoredTop sz="94609"/>
  </p:normalViewPr>
  <p:slideViewPr>
    <p:cSldViewPr snapToGrid="0">
      <p:cViewPr varScale="1">
        <p:scale>
          <a:sx n="104" d="100"/>
          <a:sy n="104" d="100"/>
        </p:scale>
        <p:origin x="39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2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2751baf7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5" name="Google Shape;525;g12751baf704_0_6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g12751baf704_0_60:notes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345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2751baf7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5" name="Google Shape;525;g12751baf704_0_6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g12751baf704_0_60:notes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773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2751baf7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5" name="Google Shape;525;g12751baf704_0_6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g12751baf704_0_60:notes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6259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751baf704_0_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12751baf70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751baf704_0_1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12751baf70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2751baf7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5" name="Google Shape;525;g12751baf704_0_6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g12751baf704_0_60:notes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016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2751baf7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5" name="Google Shape;525;g12751baf704_0_6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g12751baf704_0_60:notes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448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072b45bf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072b45bf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072b45bf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072b45bf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072b45bf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072b45bf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072b45bf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072b45bf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072b45bf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1072b45bf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072b45bf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072b45bf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b26a50e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b26a50e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6bb4f90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6bb4f904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b26a50e5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b26a50e5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2751baf704_0_2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12751baf70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2751baf7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5" name="Google Shape;525;g12751baf704_0_6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g12751baf704_0_60:notes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552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5f4bf2dae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5f4bf2dae_1_2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f5f4bf2dae_1_27:notes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751baf704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12751baf7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2751baf7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5" name="Google Shape;525;g12751baf704_0_6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g12751baf704_0_60:notes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40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>
            <a:spLocks noGrp="1"/>
          </p:cNvSpPr>
          <p:nvPr>
            <p:ph type="pic" idx="2"/>
          </p:nvPr>
        </p:nvSpPr>
        <p:spPr>
          <a:xfrm>
            <a:off x="1554060" y="909000"/>
            <a:ext cx="5040000" cy="50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9247188" y="63706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>
            <a:spLocks noGrp="1"/>
          </p:cNvSpPr>
          <p:nvPr>
            <p:ph type="pic" idx="2"/>
          </p:nvPr>
        </p:nvSpPr>
        <p:spPr>
          <a:xfrm>
            <a:off x="0" y="0"/>
            <a:ext cx="461175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6" name="Google Shape;46;p48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0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2"/>
          <p:cNvSpPr>
            <a:spLocks noGrp="1"/>
          </p:cNvSpPr>
          <p:nvPr>
            <p:ph type="pic" idx="2"/>
          </p:nvPr>
        </p:nvSpPr>
        <p:spPr>
          <a:xfrm>
            <a:off x="0" y="0"/>
            <a:ext cx="461175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" name="Google Shape;59;p52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4"/>
          <p:cNvSpPr>
            <a:spLocks noGrp="1"/>
          </p:cNvSpPr>
          <p:nvPr>
            <p:ph type="pic" idx="2"/>
          </p:nvPr>
        </p:nvSpPr>
        <p:spPr>
          <a:xfrm>
            <a:off x="0" y="2705100"/>
            <a:ext cx="12192000" cy="2165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54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1"/>
          <p:cNvSpPr>
            <a:spLocks noGrp="1"/>
          </p:cNvSpPr>
          <p:nvPr>
            <p:ph type="pic" idx="2"/>
          </p:nvPr>
        </p:nvSpPr>
        <p:spPr>
          <a:xfrm>
            <a:off x="1554060" y="909000"/>
            <a:ext cx="5040000" cy="50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" name="Google Shape;71;p61"/>
          <p:cNvSpPr txBox="1">
            <a:spLocks noGrp="1"/>
          </p:cNvSpPr>
          <p:nvPr>
            <p:ph type="sldNum" idx="12"/>
          </p:nvPr>
        </p:nvSpPr>
        <p:spPr>
          <a:xfrm>
            <a:off x="9247187" y="63706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>
            <a:spLocks noGrp="1"/>
          </p:cNvSpPr>
          <p:nvPr>
            <p:ph type="pic" idx="2"/>
          </p:nvPr>
        </p:nvSpPr>
        <p:spPr>
          <a:xfrm>
            <a:off x="0" y="0"/>
            <a:ext cx="461175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" name="Google Shape;19;p23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4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>
            <a:spLocks noGrp="1"/>
          </p:cNvSpPr>
          <p:nvPr>
            <p:ph type="pic" idx="2"/>
          </p:nvPr>
        </p:nvSpPr>
        <p:spPr>
          <a:xfrm>
            <a:off x="1554060" y="909000"/>
            <a:ext cx="5040000" cy="50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" name="Google Shape;24;p42"/>
          <p:cNvSpPr txBox="1">
            <a:spLocks noGrp="1"/>
          </p:cNvSpPr>
          <p:nvPr>
            <p:ph type="sldNum" idx="12"/>
          </p:nvPr>
        </p:nvSpPr>
        <p:spPr>
          <a:xfrm>
            <a:off x="9247187" y="63706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body" idx="1"/>
          </p:nvPr>
        </p:nvSpPr>
        <p:spPr>
          <a:xfrm>
            <a:off x="264000" y="1260000"/>
            <a:ext cx="11664000" cy="4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C08A8-34B9-304E-A3C9-714209F8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769F-96D1-DD4F-B4F6-8428EA590E0E}" type="datetimeFigureOut">
              <a:rPr lang="en-BR" smtClean="0"/>
              <a:t>5/17/22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FA146-0BAB-9E4F-927C-9C4FD2B1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0217C-3036-084C-9562-E327B59F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8333-1302-7447-9F45-07447617E8C3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1342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31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99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3"/>
          <p:cNvSpPr>
            <a:spLocks noGrp="1"/>
          </p:cNvSpPr>
          <p:nvPr>
            <p:ph type="pic" idx="2"/>
          </p:nvPr>
        </p:nvSpPr>
        <p:spPr>
          <a:xfrm>
            <a:off x="1020416" y="1269000"/>
            <a:ext cx="4320000" cy="43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2" descr="Uma imagem contendo Logotipo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9075" y="6386512"/>
            <a:ext cx="842962" cy="3254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2"/>
          <p:cNvSpPr txBox="1"/>
          <p:nvPr/>
        </p:nvSpPr>
        <p:spPr>
          <a:xfrm>
            <a:off x="7981950" y="6435725"/>
            <a:ext cx="366553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39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182B39"/>
                </a:solidFill>
                <a:latin typeface="Arial"/>
                <a:ea typeface="Arial"/>
                <a:cs typeface="Arial"/>
                <a:sym typeface="Arial"/>
              </a:rPr>
              <a:t>APRESENTAÇÃO INSTITUCIONAL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62"/>
          <p:cNvCxnSpPr/>
          <p:nvPr/>
        </p:nvCxnSpPr>
        <p:spPr>
          <a:xfrm rot="10800000">
            <a:off x="1220787" y="6557962"/>
            <a:ext cx="8201025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;p62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8" r:id="rId6"/>
    <p:sldLayoutId id="2147483669" r:id="rId7"/>
    <p:sldLayoutId id="214748367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5" descr="Uma imagem contendo Logotipo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9075" y="6386512"/>
            <a:ext cx="842962" cy="32543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5"/>
          <p:cNvSpPr txBox="1"/>
          <p:nvPr/>
        </p:nvSpPr>
        <p:spPr>
          <a:xfrm>
            <a:off x="7981950" y="6435725"/>
            <a:ext cx="366553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39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182B39"/>
                </a:solidFill>
                <a:latin typeface="Arial"/>
                <a:ea typeface="Arial"/>
                <a:cs typeface="Arial"/>
                <a:sym typeface="Arial"/>
              </a:rPr>
              <a:t>APRESENTAÇÃO INSTITUCIONAL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45"/>
          <p:cNvCxnSpPr/>
          <p:nvPr/>
        </p:nvCxnSpPr>
        <p:spPr>
          <a:xfrm rot="10800000">
            <a:off x="1220787" y="6557962"/>
            <a:ext cx="8201025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45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60" descr="Uma imagem contendo 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075" y="6386512"/>
            <a:ext cx="842962" cy="32543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60"/>
          <p:cNvSpPr txBox="1"/>
          <p:nvPr/>
        </p:nvSpPr>
        <p:spPr>
          <a:xfrm>
            <a:off x="7981950" y="6435725"/>
            <a:ext cx="366553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39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182B39"/>
                </a:solidFill>
                <a:latin typeface="Arial"/>
                <a:ea typeface="Arial"/>
                <a:cs typeface="Arial"/>
                <a:sym typeface="Arial"/>
              </a:rPr>
              <a:t>APRESENTAÇÃO INSTITUCIONAL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60"/>
          <p:cNvCxnSpPr/>
          <p:nvPr/>
        </p:nvCxnSpPr>
        <p:spPr>
          <a:xfrm rot="10800000">
            <a:off x="1220787" y="6557962"/>
            <a:ext cx="8201025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60"/>
          <p:cNvSpPr txBox="1">
            <a:spLocks noGrp="1"/>
          </p:cNvSpPr>
          <p:nvPr>
            <p:ph type="sldNum" idx="12"/>
          </p:nvPr>
        </p:nvSpPr>
        <p:spPr>
          <a:xfrm>
            <a:off x="9247187" y="63706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/>
          <p:nvPr/>
        </p:nvSpPr>
        <p:spPr>
          <a:xfrm>
            <a:off x="-76200" y="-401638"/>
            <a:ext cx="12344400" cy="7259638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0900" y="1898650"/>
            <a:ext cx="2870200" cy="28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/>
          <p:nvPr/>
        </p:nvSpPr>
        <p:spPr>
          <a:xfrm rot="5400000">
            <a:off x="5941219" y="584994"/>
            <a:ext cx="309562" cy="12496800"/>
          </a:xfrm>
          <a:prstGeom prst="rect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2751baf704_0_60"/>
          <p:cNvSpPr/>
          <p:nvPr/>
        </p:nvSpPr>
        <p:spPr>
          <a:xfrm>
            <a:off x="0" y="0"/>
            <a:ext cx="12192000" cy="8016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12751baf704_0_60"/>
          <p:cNvSpPr txBox="1"/>
          <p:nvPr/>
        </p:nvSpPr>
        <p:spPr>
          <a:xfrm>
            <a:off x="3705789" y="177401"/>
            <a:ext cx="47804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PROJETO -  MOTIVAÇÃO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12751baf704_0_60"/>
          <p:cNvSpPr txBox="1"/>
          <p:nvPr/>
        </p:nvSpPr>
        <p:spPr>
          <a:xfrm>
            <a:off x="227400" y="1074529"/>
            <a:ext cx="11737200" cy="475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Armazenamento dos atos normativos </a:t>
            </a:r>
            <a:r>
              <a:rPr lang="pt-BR" sz="3600" b="1" dirty="0"/>
              <a:t>descentralizados</a:t>
            </a:r>
            <a:r>
              <a:rPr lang="pt-BR" sz="3600" dirty="0"/>
              <a:t> dificultando a sua localização e compartilhamento.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Dificuldade de </a:t>
            </a:r>
            <a:r>
              <a:rPr lang="pt-BR" sz="3600" b="1" dirty="0"/>
              <a:t>acesso</a:t>
            </a:r>
            <a:r>
              <a:rPr lang="pt-BR" sz="3600" dirty="0"/>
              <a:t> aos atos normativos pelos diversos membros da sociedade.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Dificuldade de </a:t>
            </a:r>
            <a:r>
              <a:rPr lang="pt-BR" sz="3600" b="1" dirty="0"/>
              <a:t>infraestrutura tecnológica </a:t>
            </a:r>
            <a:r>
              <a:rPr lang="pt-BR" sz="3600" dirty="0"/>
              <a:t>para gerenciar os atos normativos em municípios com poucos recursos.</a:t>
            </a:r>
            <a:endParaRPr lang="pt-BR" sz="3600" b="1" dirty="0"/>
          </a:p>
        </p:txBody>
      </p:sp>
      <p:grpSp>
        <p:nvGrpSpPr>
          <p:cNvPr id="20" name="Google Shape;529;g12751baf704_0_60">
            <a:extLst>
              <a:ext uri="{FF2B5EF4-FFF2-40B4-BE49-F238E27FC236}">
                <a16:creationId xmlns:a16="http://schemas.microsoft.com/office/drawing/2014/main" id="{EDE2172E-61C9-166F-0EBA-5497EFD1716F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21" name="Google Shape;530;g12751baf704_0_60">
              <a:extLst>
                <a:ext uri="{FF2B5EF4-FFF2-40B4-BE49-F238E27FC236}">
                  <a16:creationId xmlns:a16="http://schemas.microsoft.com/office/drawing/2014/main" id="{846A3FA0-CBAF-917C-4926-024F095BC8D9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5AB007E0-B1D0-6F39-934D-873E47515DD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532;g12751baf704_0_60">
              <a:extLst>
                <a:ext uri="{FF2B5EF4-FFF2-40B4-BE49-F238E27FC236}">
                  <a16:creationId xmlns:a16="http://schemas.microsoft.com/office/drawing/2014/main" id="{5EBF356B-2A04-8093-0803-B544A3066324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533;g12751baf704_0_60">
              <a:extLst>
                <a:ext uri="{FF2B5EF4-FFF2-40B4-BE49-F238E27FC236}">
                  <a16:creationId xmlns:a16="http://schemas.microsoft.com/office/drawing/2014/main" id="{7FB2CC45-9625-D885-6AEE-D01F72810596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40399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2751baf704_0_60"/>
          <p:cNvSpPr/>
          <p:nvPr/>
        </p:nvSpPr>
        <p:spPr>
          <a:xfrm>
            <a:off x="0" y="0"/>
            <a:ext cx="12192000" cy="8016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12751baf704_0_60"/>
          <p:cNvSpPr txBox="1"/>
          <p:nvPr/>
        </p:nvSpPr>
        <p:spPr>
          <a:xfrm>
            <a:off x="3705789" y="177401"/>
            <a:ext cx="47804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PROJETO -  PREMISSAS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12751baf704_0_60"/>
          <p:cNvSpPr txBox="1"/>
          <p:nvPr/>
        </p:nvSpPr>
        <p:spPr>
          <a:xfrm>
            <a:off x="227400" y="1074529"/>
            <a:ext cx="11737200" cy="54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/>
              <a:t>Plataforma </a:t>
            </a:r>
            <a:r>
              <a:rPr lang="pt-BR" sz="3200" b="1" dirty="0"/>
              <a:t>única</a:t>
            </a:r>
            <a:r>
              <a:rPr lang="pt-BR" sz="3200" dirty="0"/>
              <a:t> e para </a:t>
            </a:r>
            <a:r>
              <a:rPr lang="pt-BR" sz="3200" b="1" dirty="0"/>
              <a:t>todos</a:t>
            </a:r>
            <a:r>
              <a:rPr lang="pt-BR" sz="3200" dirty="0"/>
              <a:t> os conselhos.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="1" dirty="0"/>
              <a:t>Armazenar e compartilhar </a:t>
            </a:r>
            <a:r>
              <a:rPr lang="pt-BR" sz="3200" dirty="0"/>
              <a:t>de forma </a:t>
            </a:r>
            <a:r>
              <a:rPr lang="pt-BR" sz="3200" b="1" dirty="0"/>
              <a:t>segura</a:t>
            </a:r>
            <a:r>
              <a:rPr lang="pt-BR" sz="3200" dirty="0"/>
              <a:t> os atos normativos.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/>
              <a:t>Possibilitar uma </a:t>
            </a:r>
            <a:r>
              <a:rPr lang="pt-BR" sz="3200" b="1" dirty="0"/>
              <a:t>infraestrutura tecnológica</a:t>
            </a:r>
            <a:r>
              <a:rPr lang="pt-BR" sz="3200" dirty="0"/>
              <a:t> para estados e municípios.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/>
              <a:t>Facilitar a </a:t>
            </a:r>
            <a:r>
              <a:rPr lang="pt-BR" sz="3200" b="1" dirty="0"/>
              <a:t>busca</a:t>
            </a:r>
            <a:r>
              <a:rPr lang="pt-BR" sz="3200" dirty="0"/>
              <a:t> de atos normativos para os membros da sociedade.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="1" dirty="0"/>
              <a:t>Otimizar</a:t>
            </a:r>
            <a:r>
              <a:rPr lang="pt-BR" sz="3200" dirty="0"/>
              <a:t> a gestão dos recursos de tecnologia da informação.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="1" dirty="0"/>
              <a:t>Gestão</a:t>
            </a:r>
            <a:r>
              <a:rPr lang="pt-BR" sz="3200" dirty="0"/>
              <a:t> Eletrônica de Documentos.</a:t>
            </a:r>
          </a:p>
        </p:txBody>
      </p:sp>
      <p:grpSp>
        <p:nvGrpSpPr>
          <p:cNvPr id="20" name="Google Shape;529;g12751baf704_0_60">
            <a:extLst>
              <a:ext uri="{FF2B5EF4-FFF2-40B4-BE49-F238E27FC236}">
                <a16:creationId xmlns:a16="http://schemas.microsoft.com/office/drawing/2014/main" id="{EDE2172E-61C9-166F-0EBA-5497EFD1716F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21" name="Google Shape;530;g12751baf704_0_60">
              <a:extLst>
                <a:ext uri="{FF2B5EF4-FFF2-40B4-BE49-F238E27FC236}">
                  <a16:creationId xmlns:a16="http://schemas.microsoft.com/office/drawing/2014/main" id="{846A3FA0-CBAF-917C-4926-024F095BC8D9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5AB007E0-B1D0-6F39-934D-873E47515DD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532;g12751baf704_0_60">
              <a:extLst>
                <a:ext uri="{FF2B5EF4-FFF2-40B4-BE49-F238E27FC236}">
                  <a16:creationId xmlns:a16="http://schemas.microsoft.com/office/drawing/2014/main" id="{5EBF356B-2A04-8093-0803-B544A3066324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533;g12751baf704_0_60">
              <a:extLst>
                <a:ext uri="{FF2B5EF4-FFF2-40B4-BE49-F238E27FC236}">
                  <a16:creationId xmlns:a16="http://schemas.microsoft.com/office/drawing/2014/main" id="{7FB2CC45-9625-D885-6AEE-D01F72810596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05490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2751baf704_0_60"/>
          <p:cNvSpPr/>
          <p:nvPr/>
        </p:nvSpPr>
        <p:spPr>
          <a:xfrm>
            <a:off x="0" y="0"/>
            <a:ext cx="12192000" cy="8016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12751baf704_0_60"/>
          <p:cNvSpPr txBox="1"/>
          <p:nvPr/>
        </p:nvSpPr>
        <p:spPr>
          <a:xfrm>
            <a:off x="3705789" y="177401"/>
            <a:ext cx="47804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PROJETO -  METAS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12751baf704_0_60"/>
          <p:cNvSpPr txBox="1"/>
          <p:nvPr/>
        </p:nvSpPr>
        <p:spPr>
          <a:xfrm>
            <a:off x="227400" y="1074529"/>
            <a:ext cx="11737200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6"/>
                </a:solidFill>
              </a:rPr>
              <a:t>Mapeamento</a:t>
            </a:r>
            <a:r>
              <a:rPr lang="en-US" sz="3200" dirty="0">
                <a:solidFill>
                  <a:schemeClr val="accent6"/>
                </a:solidFill>
              </a:rPr>
              <a:t> e </a:t>
            </a:r>
            <a:r>
              <a:rPr lang="en-US" sz="3200" dirty="0" err="1">
                <a:solidFill>
                  <a:schemeClr val="accent6"/>
                </a:solidFill>
              </a:rPr>
              <a:t>Gerenciamento</a:t>
            </a:r>
            <a:r>
              <a:rPr lang="en-US" sz="3200" dirty="0">
                <a:solidFill>
                  <a:schemeClr val="accent6"/>
                </a:solidFill>
              </a:rPr>
              <a:t> de </a:t>
            </a:r>
            <a:r>
              <a:rPr lang="en-US" sz="3200" dirty="0" err="1">
                <a:solidFill>
                  <a:schemeClr val="accent6"/>
                </a:solidFill>
              </a:rPr>
              <a:t>Processos</a:t>
            </a:r>
            <a:r>
              <a:rPr lang="en-US" sz="3200" dirty="0">
                <a:solidFill>
                  <a:schemeClr val="accent6"/>
                </a:solidFill>
              </a:rPr>
              <a:t> de </a:t>
            </a:r>
            <a:r>
              <a:rPr lang="en-US" sz="3200" dirty="0" err="1">
                <a:solidFill>
                  <a:schemeClr val="accent6"/>
                </a:solidFill>
              </a:rPr>
              <a:t>Manutenção</a:t>
            </a:r>
            <a:r>
              <a:rPr lang="en-US" sz="3200" dirty="0">
                <a:solidFill>
                  <a:schemeClr val="accent6"/>
                </a:solidFill>
              </a:rPr>
              <a:t> dos Atos </a:t>
            </a:r>
            <a:r>
              <a:rPr lang="en-US" sz="3200" dirty="0" err="1">
                <a:solidFill>
                  <a:schemeClr val="accent6"/>
                </a:solidFill>
              </a:rPr>
              <a:t>Normativos</a:t>
            </a:r>
            <a:r>
              <a:rPr lang="en-US" sz="3200" dirty="0">
                <a:solidFill>
                  <a:schemeClr val="accent6"/>
                </a:solidFill>
              </a:rPr>
              <a:t>;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6"/>
                </a:solidFill>
              </a:rPr>
              <a:t>Especificação</a:t>
            </a:r>
            <a:r>
              <a:rPr lang="en-US" sz="3200" dirty="0">
                <a:solidFill>
                  <a:schemeClr val="accent6"/>
                </a:solidFill>
              </a:rPr>
              <a:t> e </a:t>
            </a:r>
            <a:r>
              <a:rPr lang="en-US" sz="3200" dirty="0" err="1">
                <a:solidFill>
                  <a:schemeClr val="accent6"/>
                </a:solidFill>
              </a:rPr>
              <a:t>Implantação</a:t>
            </a:r>
            <a:r>
              <a:rPr lang="en-US" sz="3200" dirty="0">
                <a:solidFill>
                  <a:schemeClr val="accent6"/>
                </a:solidFill>
              </a:rPr>
              <a:t> do Portal </a:t>
            </a:r>
            <a:r>
              <a:rPr lang="en-US" sz="3200" dirty="0" err="1">
                <a:solidFill>
                  <a:schemeClr val="accent6"/>
                </a:solidFill>
              </a:rPr>
              <a:t>Semântico</a:t>
            </a:r>
            <a:r>
              <a:rPr lang="en-US" sz="3200" dirty="0">
                <a:solidFill>
                  <a:schemeClr val="accent6"/>
                </a:solidFill>
              </a:rPr>
              <a:t>;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6"/>
                </a:solidFill>
              </a:rPr>
              <a:t>Implantação</a:t>
            </a:r>
            <a:r>
              <a:rPr lang="en-US" sz="3200" dirty="0">
                <a:solidFill>
                  <a:schemeClr val="accent6"/>
                </a:solidFill>
              </a:rPr>
              <a:t> da Plataforma </a:t>
            </a:r>
            <a:r>
              <a:rPr lang="en-US" sz="3200" dirty="0" err="1">
                <a:solidFill>
                  <a:schemeClr val="accent6"/>
                </a:solidFill>
              </a:rPr>
              <a:t>Semântica</a:t>
            </a:r>
            <a:r>
              <a:rPr lang="en-US" sz="3200" dirty="0">
                <a:solidFill>
                  <a:schemeClr val="accent6"/>
                </a:solidFill>
              </a:rPr>
              <a:t> e </a:t>
            </a:r>
            <a:r>
              <a:rPr lang="en-US" sz="3200" dirty="0" err="1">
                <a:solidFill>
                  <a:schemeClr val="accent6"/>
                </a:solidFill>
              </a:rPr>
              <a:t>Democrática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em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todo</a:t>
            </a:r>
            <a:r>
              <a:rPr lang="en-US" sz="3200" dirty="0">
                <a:solidFill>
                  <a:schemeClr val="accent6"/>
                </a:solidFill>
              </a:rPr>
              <a:t> o </a:t>
            </a:r>
            <a:r>
              <a:rPr lang="en-US" sz="3200" dirty="0" err="1">
                <a:solidFill>
                  <a:schemeClr val="accent6"/>
                </a:solidFill>
              </a:rPr>
              <a:t>Brasil</a:t>
            </a:r>
            <a:r>
              <a:rPr lang="en-US" sz="3200" dirty="0">
                <a:solidFill>
                  <a:schemeClr val="accent6"/>
                </a:solidFill>
              </a:rPr>
              <a:t>;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6"/>
                </a:solidFill>
              </a:rPr>
              <a:t>Publicação</a:t>
            </a:r>
            <a:r>
              <a:rPr lang="en-US" sz="3200" dirty="0">
                <a:solidFill>
                  <a:schemeClr val="accent6"/>
                </a:solidFill>
              </a:rPr>
              <a:t> de um Manual de Boas </a:t>
            </a:r>
            <a:r>
              <a:rPr lang="en-US" sz="3200" dirty="0" err="1">
                <a:solidFill>
                  <a:schemeClr val="accent6"/>
                </a:solidFill>
              </a:rPr>
              <a:t>Práticas</a:t>
            </a:r>
            <a:r>
              <a:rPr lang="en-US" sz="3200" dirty="0">
                <a:solidFill>
                  <a:schemeClr val="accent6"/>
                </a:solidFill>
              </a:rPr>
              <a:t> para o </a:t>
            </a:r>
            <a:r>
              <a:rPr lang="en-US" sz="3200" dirty="0" err="1">
                <a:solidFill>
                  <a:schemeClr val="accent6"/>
                </a:solidFill>
              </a:rPr>
              <a:t>Desenvolvimento</a:t>
            </a:r>
            <a:r>
              <a:rPr lang="en-US" sz="3200" dirty="0">
                <a:solidFill>
                  <a:schemeClr val="accent6"/>
                </a:solidFill>
              </a:rPr>
              <a:t> de Atos </a:t>
            </a:r>
            <a:r>
              <a:rPr lang="en-US" sz="3200" dirty="0" err="1">
                <a:solidFill>
                  <a:schemeClr val="accent6"/>
                </a:solidFill>
              </a:rPr>
              <a:t>Normativos</a:t>
            </a:r>
            <a:r>
              <a:rPr lang="en-US" sz="3200" dirty="0">
                <a:solidFill>
                  <a:schemeClr val="accent6"/>
                </a:solidFill>
              </a:rPr>
              <a:t>.</a:t>
            </a:r>
          </a:p>
        </p:txBody>
      </p:sp>
      <p:grpSp>
        <p:nvGrpSpPr>
          <p:cNvPr id="20" name="Google Shape;529;g12751baf704_0_60">
            <a:extLst>
              <a:ext uri="{FF2B5EF4-FFF2-40B4-BE49-F238E27FC236}">
                <a16:creationId xmlns:a16="http://schemas.microsoft.com/office/drawing/2014/main" id="{EDE2172E-61C9-166F-0EBA-5497EFD1716F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21" name="Google Shape;530;g12751baf704_0_60">
              <a:extLst>
                <a:ext uri="{FF2B5EF4-FFF2-40B4-BE49-F238E27FC236}">
                  <a16:creationId xmlns:a16="http://schemas.microsoft.com/office/drawing/2014/main" id="{846A3FA0-CBAF-917C-4926-024F095BC8D9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5AB007E0-B1D0-6F39-934D-873E47515DD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532;g12751baf704_0_60">
              <a:extLst>
                <a:ext uri="{FF2B5EF4-FFF2-40B4-BE49-F238E27FC236}">
                  <a16:creationId xmlns:a16="http://schemas.microsoft.com/office/drawing/2014/main" id="{5EBF356B-2A04-8093-0803-B544A3066324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533;g12751baf704_0_60">
              <a:extLst>
                <a:ext uri="{FF2B5EF4-FFF2-40B4-BE49-F238E27FC236}">
                  <a16:creationId xmlns:a16="http://schemas.microsoft.com/office/drawing/2014/main" id="{7FB2CC45-9625-D885-6AEE-D01F72810596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5039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751baf704_0_8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12751baf704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1288" y="-77788"/>
            <a:ext cx="4121151" cy="127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2751baf704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850" y="5610225"/>
            <a:ext cx="4262438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2751baf704_0_8"/>
          <p:cNvSpPr/>
          <p:nvPr/>
        </p:nvSpPr>
        <p:spPr>
          <a:xfrm>
            <a:off x="1382713" y="560388"/>
            <a:ext cx="9426600" cy="57372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12751baf704_0_8"/>
          <p:cNvSpPr txBox="1"/>
          <p:nvPr/>
        </p:nvSpPr>
        <p:spPr>
          <a:xfrm>
            <a:off x="0" y="2443163"/>
            <a:ext cx="121920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AC72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5400" b="1" dirty="0">
                <a:solidFill>
                  <a:srgbClr val="FAC722"/>
                </a:solidFill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</a:rPr>
              <a:t>A Plataforma </a:t>
            </a:r>
            <a:r>
              <a:rPr lang="en-US" sz="4400" b="1" dirty="0" err="1">
                <a:solidFill>
                  <a:schemeClr val="lt1"/>
                </a:solidFill>
              </a:rPr>
              <a:t>Normativas</a:t>
            </a:r>
            <a:endParaRPr sz="4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48400B1-CA0F-814A-BA17-131EB6C4E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65977"/>
            <a:ext cx="10905066" cy="3326045"/>
          </a:xfrm>
          <a:prstGeom prst="rect">
            <a:avLst/>
          </a:prstGeom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4DFD6A2C-2735-4A90-34AE-5F5BD45C5636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9D97CF7D-B025-1868-E099-B913792F77C6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4B762501-555C-021A-C1A6-DFCB0615DEB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2F1E5D0D-D024-F6FC-5A28-059637CD67E2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75120CF9-24A4-05C5-CFA6-9C2A6300453F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24034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62462A-4C67-7F41-AC98-670147D8A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38493"/>
            <a:ext cx="10905066" cy="2181013"/>
          </a:xfrm>
          <a:prstGeom prst="rect">
            <a:avLst/>
          </a:prstGeom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E493F6BD-D5D6-0BA4-6C78-EBD3A247EED0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8BAE28C6-2CE5-A4C8-F789-4AC4BF46532B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8BDEF4E2-2CE6-4B05-5CD1-878B6B8E275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4F594EF4-0611-100E-5A1F-C724A2245C3C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87A72BE3-C2DA-7A91-FC3F-B3D6A9A17458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778822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E62932-BC4A-DD82-2C14-214006353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4537" y="0"/>
            <a:ext cx="11122925" cy="6256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529;g12751baf704_0_60">
            <a:extLst>
              <a:ext uri="{FF2B5EF4-FFF2-40B4-BE49-F238E27FC236}">
                <a16:creationId xmlns:a16="http://schemas.microsoft.com/office/drawing/2014/main" id="{1E8DED06-E517-F122-40AB-159A0846D683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5" name="Google Shape;530;g12751baf704_0_60">
              <a:extLst>
                <a:ext uri="{FF2B5EF4-FFF2-40B4-BE49-F238E27FC236}">
                  <a16:creationId xmlns:a16="http://schemas.microsoft.com/office/drawing/2014/main" id="{8DBBB8C9-5D31-9559-3C6B-6401FA061370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26B2E75F-9282-BA1F-2036-561BF91F665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532;g12751baf704_0_60">
              <a:extLst>
                <a:ext uri="{FF2B5EF4-FFF2-40B4-BE49-F238E27FC236}">
                  <a16:creationId xmlns:a16="http://schemas.microsoft.com/office/drawing/2014/main" id="{76189B2A-FF7F-4ADB-640B-0143EEC43678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" name="Google Shape;533;g12751baf704_0_60">
              <a:extLst>
                <a:ext uri="{FF2B5EF4-FFF2-40B4-BE49-F238E27FC236}">
                  <a16:creationId xmlns:a16="http://schemas.microsoft.com/office/drawing/2014/main" id="{15D4B0E5-B642-09D6-DEC1-61B9DD5771B1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70201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67270E-D590-AF46-9B2E-4025258B8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765" y="643467"/>
            <a:ext cx="5942470" cy="5571066"/>
          </a:xfrm>
          <a:prstGeom prst="rect">
            <a:avLst/>
          </a:prstGeom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EAD4E6B7-0422-4B69-62AE-6F02AE1378E0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664C721A-C6EC-477D-624F-8BD70E9DDEAE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A694A91C-E470-47F2-9826-B258E2CE1AB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D6C8E3E2-1611-89A0-4F5E-E8B9A1B7C829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FB37BAB8-43D0-4B6C-E0FC-513BDED5BD6D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02560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8016062-02F5-B84C-9250-E146F7881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52457"/>
            <a:ext cx="10905066" cy="3953086"/>
          </a:xfrm>
          <a:prstGeom prst="rect">
            <a:avLst/>
          </a:prstGeom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E5075636-CA19-5D4E-AFEA-86466F68C444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5" name="Google Shape;530;g12751baf704_0_60">
              <a:extLst>
                <a:ext uri="{FF2B5EF4-FFF2-40B4-BE49-F238E27FC236}">
                  <a16:creationId xmlns:a16="http://schemas.microsoft.com/office/drawing/2014/main" id="{6473832E-9622-1B64-47E2-E647678AAEAA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DD0DF72F-CE9C-97BC-3995-9542CA828BE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532;g12751baf704_0_60">
              <a:extLst>
                <a:ext uri="{FF2B5EF4-FFF2-40B4-BE49-F238E27FC236}">
                  <a16:creationId xmlns:a16="http://schemas.microsoft.com/office/drawing/2014/main" id="{B67160A5-D5DF-798F-FAA6-FC5B588665E3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" name="Google Shape;533;g12751baf704_0_60">
              <a:extLst>
                <a:ext uri="{FF2B5EF4-FFF2-40B4-BE49-F238E27FC236}">
                  <a16:creationId xmlns:a16="http://schemas.microsoft.com/office/drawing/2014/main" id="{8FB7E45A-2724-4366-8336-17FC4BFBC627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4193377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5C2E4C-3D30-E74F-A2CC-541EBFBD7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6" y="643467"/>
            <a:ext cx="10413208" cy="5571066"/>
          </a:xfrm>
          <a:prstGeom prst="rect">
            <a:avLst/>
          </a:prstGeom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329F6316-0208-837A-189C-9F32A8E5D548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5" name="Google Shape;530;g12751baf704_0_60">
              <a:extLst>
                <a:ext uri="{FF2B5EF4-FFF2-40B4-BE49-F238E27FC236}">
                  <a16:creationId xmlns:a16="http://schemas.microsoft.com/office/drawing/2014/main" id="{7D4C9D1C-B662-4C5D-4078-6C9A72DC0881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AA61FB89-CFF9-F49B-E3C0-8E5E5D78194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532;g12751baf704_0_60">
              <a:extLst>
                <a:ext uri="{FF2B5EF4-FFF2-40B4-BE49-F238E27FC236}">
                  <a16:creationId xmlns:a16="http://schemas.microsoft.com/office/drawing/2014/main" id="{73D2567E-B15F-E773-3928-1D61CCA3CCF0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" name="Google Shape;533;g12751baf704_0_60">
              <a:extLst>
                <a:ext uri="{FF2B5EF4-FFF2-40B4-BE49-F238E27FC236}">
                  <a16:creationId xmlns:a16="http://schemas.microsoft.com/office/drawing/2014/main" id="{B5123499-EDED-7A6A-0A7F-10C75F0B4176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37836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4638" y="2697163"/>
            <a:ext cx="1482725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2331838" y="856700"/>
            <a:ext cx="7527900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pt-BR" sz="4600" b="1" i="0" u="none" strike="noStrike" cap="none" dirty="0">
                <a:solidFill>
                  <a:srgbClr val="182B39"/>
                </a:solidFill>
                <a:latin typeface="Arial"/>
                <a:ea typeface="Arial"/>
                <a:cs typeface="Arial"/>
                <a:sym typeface="Arial"/>
              </a:rPr>
              <a:t>A Plataforma Normativas</a:t>
            </a:r>
            <a:br>
              <a:rPr lang="en-US" sz="4100" b="0" i="0" u="none" strike="noStrike" cap="none" dirty="0">
                <a:solidFill>
                  <a:srgbClr val="182B39"/>
                </a:solidFill>
                <a:latin typeface="Arial"/>
                <a:ea typeface="Arial"/>
                <a:cs typeface="Arial"/>
                <a:sym typeface="Arial"/>
              </a:rPr>
            </a:br>
            <a:endParaRPr sz="4100" dirty="0">
              <a:solidFill>
                <a:srgbClr val="182B39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lang="en-US" sz="4100" dirty="0">
              <a:solidFill>
                <a:srgbClr val="182B39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lang="en-US" sz="4100" dirty="0">
              <a:solidFill>
                <a:srgbClr val="182B39"/>
              </a:solidFill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782638" y="3065463"/>
            <a:ext cx="1062672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000" b="1" dirty="0" err="1"/>
              <a:t>Ranilson</a:t>
            </a:r>
            <a:r>
              <a:rPr lang="pt-BR" sz="2000" b="1" dirty="0"/>
              <a:t> Paiva</a:t>
            </a:r>
            <a:endParaRPr lang="pt-BR" sz="2000" dirty="0"/>
          </a:p>
          <a:p>
            <a:pPr algn="ctr"/>
            <a:r>
              <a:rPr lang="pt-BR" sz="2000" b="1" dirty="0"/>
              <a:t>Universidade Federal de Alagoas</a:t>
            </a:r>
            <a:endParaRPr lang="pt-BR" sz="2000" dirty="0">
              <a:effectLst/>
            </a:endParaRPr>
          </a:p>
        </p:txBody>
      </p:sp>
      <p:grpSp>
        <p:nvGrpSpPr>
          <p:cNvPr id="86" name="Google Shape;86;p3"/>
          <p:cNvGrpSpPr/>
          <p:nvPr/>
        </p:nvGrpSpPr>
        <p:grpSpPr>
          <a:xfrm>
            <a:off x="4013091" y="5284755"/>
            <a:ext cx="4165417" cy="1071589"/>
            <a:chOff x="3165718" y="5043926"/>
            <a:chExt cx="4768106" cy="1225513"/>
          </a:xfrm>
        </p:grpSpPr>
        <p:pic>
          <p:nvPicPr>
            <p:cNvPr id="87" name="Google Shape;87;p3" descr="Logotipo&#10;&#10;Descrição gerad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96114" y="5424241"/>
              <a:ext cx="1637710" cy="73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65718" y="5043926"/>
              <a:ext cx="2995207" cy="1225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3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grpSp>
        <p:nvGrpSpPr>
          <p:cNvPr id="19" name="Google Shape;529;g12751baf704_0_60">
            <a:extLst>
              <a:ext uri="{FF2B5EF4-FFF2-40B4-BE49-F238E27FC236}">
                <a16:creationId xmlns:a16="http://schemas.microsoft.com/office/drawing/2014/main" id="{A46CF336-E612-98E1-8D1A-EF48266DE989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20" name="Google Shape;530;g12751baf704_0_60">
              <a:extLst>
                <a:ext uri="{FF2B5EF4-FFF2-40B4-BE49-F238E27FC236}">
                  <a16:creationId xmlns:a16="http://schemas.microsoft.com/office/drawing/2014/main" id="{A1E39470-5ABD-A7B6-7FD7-A18C90FF47A4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80E62C9D-B995-CDC3-34B7-45694F31EBF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532;g12751baf704_0_60">
              <a:extLst>
                <a:ext uri="{FF2B5EF4-FFF2-40B4-BE49-F238E27FC236}">
                  <a16:creationId xmlns:a16="http://schemas.microsoft.com/office/drawing/2014/main" id="{11664417-1C1F-CEE3-4474-FF79F01D52D7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" name="Google Shape;533;g12751baf704_0_60">
              <a:extLst>
                <a:ext uri="{FF2B5EF4-FFF2-40B4-BE49-F238E27FC236}">
                  <a16:creationId xmlns:a16="http://schemas.microsoft.com/office/drawing/2014/main" id="{B96C6E58-E654-013F-AA35-9118E3BE8598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F4A3D31A-2601-2D42-9D93-B56938EC8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72" b="-1"/>
          <a:stretch/>
        </p:blipFill>
        <p:spPr>
          <a:xfrm>
            <a:off x="1143028" y="643466"/>
            <a:ext cx="9905943" cy="5571067"/>
          </a:xfrm>
          <a:prstGeom prst="rect">
            <a:avLst/>
          </a:prstGeom>
        </p:spPr>
      </p:pic>
      <p:grpSp>
        <p:nvGrpSpPr>
          <p:cNvPr id="4" name="Google Shape;529;g12751baf704_0_60">
            <a:extLst>
              <a:ext uri="{FF2B5EF4-FFF2-40B4-BE49-F238E27FC236}">
                <a16:creationId xmlns:a16="http://schemas.microsoft.com/office/drawing/2014/main" id="{9404B782-CD2A-7A7C-0B1F-C44D29B4A5C3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5" name="Google Shape;530;g12751baf704_0_60">
              <a:extLst>
                <a:ext uri="{FF2B5EF4-FFF2-40B4-BE49-F238E27FC236}">
                  <a16:creationId xmlns:a16="http://schemas.microsoft.com/office/drawing/2014/main" id="{CC0E1C86-49DF-853C-AC86-05FF20689C63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04F1D20B-BB74-07CD-B5DB-5B325613EB2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532;g12751baf704_0_60">
              <a:extLst>
                <a:ext uri="{FF2B5EF4-FFF2-40B4-BE49-F238E27FC236}">
                  <a16:creationId xmlns:a16="http://schemas.microsoft.com/office/drawing/2014/main" id="{82EB535B-2DAB-5B25-45B5-EE9D4F36DEAA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" name="Google Shape;533;g12751baf704_0_60">
              <a:extLst>
                <a:ext uri="{FF2B5EF4-FFF2-40B4-BE49-F238E27FC236}">
                  <a16:creationId xmlns:a16="http://schemas.microsoft.com/office/drawing/2014/main" id="{30D649BF-1AFF-9A6D-D239-7DBEB85ACFCC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97285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3B1065D9-154C-A745-9CFC-C2FE5196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89" cy="5571066"/>
          </a:xfrm>
          <a:prstGeom prst="rect">
            <a:avLst/>
          </a:prstGeom>
        </p:spPr>
      </p:pic>
      <p:grpSp>
        <p:nvGrpSpPr>
          <p:cNvPr id="4" name="Google Shape;529;g12751baf704_0_60">
            <a:extLst>
              <a:ext uri="{FF2B5EF4-FFF2-40B4-BE49-F238E27FC236}">
                <a16:creationId xmlns:a16="http://schemas.microsoft.com/office/drawing/2014/main" id="{214C05E0-F050-BF83-18ED-698420827CAE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5" name="Google Shape;530;g12751baf704_0_60">
              <a:extLst>
                <a:ext uri="{FF2B5EF4-FFF2-40B4-BE49-F238E27FC236}">
                  <a16:creationId xmlns:a16="http://schemas.microsoft.com/office/drawing/2014/main" id="{A261DBAF-21AF-A051-3E87-B6913FD78B8F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F6959440-1352-AD3C-0F5C-13967768E0F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532;g12751baf704_0_60">
              <a:extLst>
                <a:ext uri="{FF2B5EF4-FFF2-40B4-BE49-F238E27FC236}">
                  <a16:creationId xmlns:a16="http://schemas.microsoft.com/office/drawing/2014/main" id="{9DDC5FBB-CB5D-4EFA-66D0-482CED681F61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" name="Google Shape;533;g12751baf704_0_60">
              <a:extLst>
                <a:ext uri="{FF2B5EF4-FFF2-40B4-BE49-F238E27FC236}">
                  <a16:creationId xmlns:a16="http://schemas.microsoft.com/office/drawing/2014/main" id="{E41DD9BC-98C2-D57B-A8A1-BFCC25D4F0A7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715608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B5F66C1-B019-1346-B0CF-A51ABDC62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1" y="643466"/>
            <a:ext cx="10364778" cy="5571067"/>
          </a:xfrm>
          <a:prstGeom prst="rect">
            <a:avLst/>
          </a:prstGeom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60AA2F1F-08C2-0E96-7B52-F64FC2154125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3C949CFE-DBAC-E583-17DA-9FB02CCC3CF8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9F645A64-A61F-2FC4-787F-6B8A2F7C913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496FBDCA-E556-C924-8621-447A7B149692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3D95D57A-6547-A60A-E40E-C2D4E9C12D31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820717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238563C-A691-D041-A551-D4737720A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88991"/>
            <a:ext cx="10905066" cy="4880017"/>
          </a:xfrm>
          <a:prstGeom prst="rect">
            <a:avLst/>
          </a:prstGeom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43ADB412-A361-EAB3-8CFE-6550070ECB64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5" name="Google Shape;530;g12751baf704_0_60">
              <a:extLst>
                <a:ext uri="{FF2B5EF4-FFF2-40B4-BE49-F238E27FC236}">
                  <a16:creationId xmlns:a16="http://schemas.microsoft.com/office/drawing/2014/main" id="{173546B4-196F-51DF-913B-7AE619ADC631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3F070390-E750-EC9E-EE29-D9D1379D143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532;g12751baf704_0_60">
              <a:extLst>
                <a:ext uri="{FF2B5EF4-FFF2-40B4-BE49-F238E27FC236}">
                  <a16:creationId xmlns:a16="http://schemas.microsoft.com/office/drawing/2014/main" id="{4F795776-8815-4BD1-AB68-19980B469AB3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" name="Google Shape;533;g12751baf704_0_60">
              <a:extLst>
                <a:ext uri="{FF2B5EF4-FFF2-40B4-BE49-F238E27FC236}">
                  <a16:creationId xmlns:a16="http://schemas.microsoft.com/office/drawing/2014/main" id="{640907AB-8315-B00F-411F-2175355742E6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77223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1D130E-C634-4144-9165-A5E8EC08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286" y="0"/>
            <a:ext cx="2118700" cy="6291618"/>
          </a:xfrm>
          <a:prstGeom prst="rect">
            <a:avLst/>
          </a:prstGeom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3E98BB34-6AA3-75D8-97A1-905FF335C005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FF8E07AB-CCA2-5DE0-ED45-65980D34980C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B233088A-06BD-16C4-DF57-431601ACEDA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8082F198-7712-A5CE-73B2-8F513B21B04F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3A97A048-9274-8762-2A6F-2DE0821E0CF3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95558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168F07-847D-0C4B-BF0A-0293D11D8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8" cy="5571066"/>
          </a:xfrm>
          <a:prstGeom prst="rect">
            <a:avLst/>
          </a:prstGeom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1551EDCD-2C1E-1CBD-0A2C-E8409BE1FB04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8EC4434F-CFBF-EB13-D740-F71CE8C87742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67E90485-D97B-3C06-2B22-91323184300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9A12731C-2217-7FA2-585C-3435246746BD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9DF3942E-48C8-07D1-80D2-AB1D200D372D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492803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AE28F22-5255-4344-82D4-CB6B0E0F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767" y="643467"/>
            <a:ext cx="4916466" cy="5571066"/>
          </a:xfrm>
          <a:prstGeom prst="rect">
            <a:avLst/>
          </a:prstGeom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43039E73-BC84-C695-5EA9-519A072FAFA9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609447DB-56E4-914D-7438-F86B70FFEBC9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677AD2C4-ADBF-5729-3935-E9FF2E9D003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442852E6-56D6-E247-E2CB-1435CF3237BA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A9C215C9-BF2B-8638-2275-BEB36A854B7B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864762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751baf704_0_16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g12751baf704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1288" y="-77788"/>
            <a:ext cx="4121151" cy="127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2751baf704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850" y="5610225"/>
            <a:ext cx="4262438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2751baf704_0_16"/>
          <p:cNvSpPr/>
          <p:nvPr/>
        </p:nvSpPr>
        <p:spPr>
          <a:xfrm>
            <a:off x="1382713" y="560388"/>
            <a:ext cx="9426600" cy="57372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2751baf704_0_16"/>
          <p:cNvSpPr txBox="1"/>
          <p:nvPr/>
        </p:nvSpPr>
        <p:spPr>
          <a:xfrm>
            <a:off x="0" y="2443163"/>
            <a:ext cx="121920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AC72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5400" b="1" dirty="0">
                <a:solidFill>
                  <a:srgbClr val="FAC722"/>
                </a:solidFill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dirty="0" err="1">
                <a:solidFill>
                  <a:schemeClr val="lt1"/>
                </a:solidFill>
              </a:rPr>
              <a:t>Os</a:t>
            </a:r>
            <a:r>
              <a:rPr lang="en-US" sz="4400" b="1" dirty="0">
                <a:solidFill>
                  <a:schemeClr val="lt1"/>
                </a:solidFill>
              </a:rPr>
              <a:t> </a:t>
            </a:r>
            <a:r>
              <a:rPr lang="en-US" sz="4400" b="1" dirty="0" err="1">
                <a:solidFill>
                  <a:schemeClr val="lt1"/>
                </a:solidFill>
              </a:rPr>
              <a:t>Resultados</a:t>
            </a:r>
            <a:endParaRPr sz="4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2751baf704_0_60"/>
          <p:cNvSpPr/>
          <p:nvPr/>
        </p:nvSpPr>
        <p:spPr>
          <a:xfrm>
            <a:off x="0" y="0"/>
            <a:ext cx="12192000" cy="8016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12751baf704_0_60"/>
          <p:cNvSpPr txBox="1"/>
          <p:nvPr/>
        </p:nvSpPr>
        <p:spPr>
          <a:xfrm>
            <a:off x="3705789" y="177401"/>
            <a:ext cx="47804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12751baf704_0_60"/>
          <p:cNvSpPr txBox="1"/>
          <p:nvPr/>
        </p:nvSpPr>
        <p:spPr>
          <a:xfrm>
            <a:off x="227399" y="1055858"/>
            <a:ext cx="11737200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Gestão Eletrônica de Documentos (GED).</a:t>
            </a:r>
          </a:p>
          <a:p>
            <a:pPr marL="571500" indent="-5715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Otimização do processo de busca por atos normativos.</a:t>
            </a:r>
          </a:p>
          <a:p>
            <a:pPr marL="571500" indent="-5715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Gestão centralizada dos recursos de </a:t>
            </a:r>
            <a:r>
              <a:rPr lang="pt-BR" sz="3600" dirty="0" err="1"/>
              <a:t>TDICs</a:t>
            </a:r>
            <a:r>
              <a:rPr lang="pt-BR" sz="3600" dirty="0"/>
              <a:t>.</a:t>
            </a:r>
          </a:p>
          <a:p>
            <a:pPr marL="571500" indent="-5715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Área para cada conselho de educação ativo.</a:t>
            </a:r>
          </a:p>
          <a:p>
            <a:pPr marL="571500" indent="-5715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4">
                    <a:lumMod val="75000"/>
                  </a:schemeClr>
                </a:solidFill>
              </a:rPr>
              <a:t>Engajamento dos conselhos estaduais e municipais.</a:t>
            </a:r>
          </a:p>
          <a:p>
            <a:pPr marL="571500" indent="-5715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Capacitação dos membros dos conselhos de educação.</a:t>
            </a:r>
          </a:p>
        </p:txBody>
      </p:sp>
      <p:grpSp>
        <p:nvGrpSpPr>
          <p:cNvPr id="20" name="Google Shape;529;g12751baf704_0_60">
            <a:extLst>
              <a:ext uri="{FF2B5EF4-FFF2-40B4-BE49-F238E27FC236}">
                <a16:creationId xmlns:a16="http://schemas.microsoft.com/office/drawing/2014/main" id="{EDE2172E-61C9-166F-0EBA-5497EFD1716F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21" name="Google Shape;530;g12751baf704_0_60">
              <a:extLst>
                <a:ext uri="{FF2B5EF4-FFF2-40B4-BE49-F238E27FC236}">
                  <a16:creationId xmlns:a16="http://schemas.microsoft.com/office/drawing/2014/main" id="{846A3FA0-CBAF-917C-4926-024F095BC8D9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5AB007E0-B1D0-6F39-934D-873E47515DD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532;g12751baf704_0_60">
              <a:extLst>
                <a:ext uri="{FF2B5EF4-FFF2-40B4-BE49-F238E27FC236}">
                  <a16:creationId xmlns:a16="http://schemas.microsoft.com/office/drawing/2014/main" id="{5EBF356B-2A04-8093-0803-B544A3066324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533;g12751baf704_0_60">
              <a:extLst>
                <a:ext uri="{FF2B5EF4-FFF2-40B4-BE49-F238E27FC236}">
                  <a16:creationId xmlns:a16="http://schemas.microsoft.com/office/drawing/2014/main" id="{7FB2CC45-9625-D885-6AEE-D01F72810596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440706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2751baf704_0_60"/>
          <p:cNvSpPr/>
          <p:nvPr/>
        </p:nvSpPr>
        <p:spPr>
          <a:xfrm>
            <a:off x="0" y="0"/>
            <a:ext cx="12192000" cy="8016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12751baf704_0_60"/>
          <p:cNvSpPr txBox="1"/>
          <p:nvPr/>
        </p:nvSpPr>
        <p:spPr>
          <a:xfrm>
            <a:off x="3705789" y="177401"/>
            <a:ext cx="47804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12751baf704_0_60"/>
          <p:cNvSpPr txBox="1"/>
          <p:nvPr/>
        </p:nvSpPr>
        <p:spPr>
          <a:xfrm>
            <a:off x="227399" y="1055858"/>
            <a:ext cx="11737200" cy="484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1 Pesquisa de Percepção dos Usuários (</a:t>
            </a:r>
            <a:r>
              <a:rPr lang="pt-BR" sz="2800" dirty="0">
                <a:solidFill>
                  <a:srgbClr val="6AA84F"/>
                </a:solidFill>
              </a:rPr>
              <a:t>Concluída</a:t>
            </a:r>
            <a:r>
              <a:rPr lang="pt-BR" sz="2800" dirty="0"/>
              <a:t>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1 Pesquisa de Percepção dos Usuários (</a:t>
            </a:r>
            <a:r>
              <a:rPr lang="pt-BR" sz="2800" dirty="0">
                <a:solidFill>
                  <a:srgbClr val="F1C232"/>
                </a:solidFill>
              </a:rPr>
              <a:t>Em Andamento</a:t>
            </a:r>
            <a:r>
              <a:rPr lang="pt-BR" sz="2800" dirty="0"/>
              <a:t>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1 Trabalho de Conclusão de Curso (</a:t>
            </a:r>
            <a:r>
              <a:rPr lang="pt-BR" sz="2800" dirty="0">
                <a:solidFill>
                  <a:srgbClr val="6AA84F"/>
                </a:solidFill>
              </a:rPr>
              <a:t>Concluído</a:t>
            </a:r>
            <a:r>
              <a:rPr lang="pt-BR" sz="2800" dirty="0"/>
              <a:t>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2 Dissertações de Mestrado (</a:t>
            </a:r>
            <a:r>
              <a:rPr lang="pt-BR" sz="2800" dirty="0">
                <a:solidFill>
                  <a:srgbClr val="6AA84F"/>
                </a:solidFill>
              </a:rPr>
              <a:t>Concluídas</a:t>
            </a:r>
            <a:r>
              <a:rPr lang="pt-BR" sz="2800" dirty="0"/>
              <a:t>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1 Dissertação de Mestrado (</a:t>
            </a:r>
            <a:r>
              <a:rPr lang="pt-BR" sz="2800" dirty="0">
                <a:solidFill>
                  <a:srgbClr val="F1C232"/>
                </a:solidFill>
              </a:rPr>
              <a:t>Em Andamento</a:t>
            </a:r>
            <a:r>
              <a:rPr lang="pt-BR" sz="2800" dirty="0"/>
              <a:t>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1 Tese de Doutorado (</a:t>
            </a:r>
            <a:r>
              <a:rPr lang="pt-BR" sz="2800" dirty="0">
                <a:solidFill>
                  <a:srgbClr val="F1C232"/>
                </a:solidFill>
              </a:rPr>
              <a:t>Em Andamento</a:t>
            </a:r>
            <a:r>
              <a:rPr lang="pt-BR" sz="2800" dirty="0"/>
              <a:t>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3 Registros de Software (</a:t>
            </a:r>
            <a:r>
              <a:rPr lang="pt-BR" sz="2800" dirty="0">
                <a:solidFill>
                  <a:srgbClr val="F1C232"/>
                </a:solidFill>
              </a:rPr>
              <a:t>Em Andamento</a:t>
            </a:r>
            <a:r>
              <a:rPr lang="pt-BR" sz="2800" dirty="0"/>
              <a:t>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2 Registros de Marca (</a:t>
            </a:r>
            <a:r>
              <a:rPr lang="pt-BR" sz="2800" dirty="0">
                <a:solidFill>
                  <a:srgbClr val="F1C232"/>
                </a:solidFill>
              </a:rPr>
              <a:t>Em Andamento</a:t>
            </a:r>
            <a:r>
              <a:rPr lang="pt-BR" sz="2800" dirty="0"/>
              <a:t>)</a:t>
            </a:r>
          </a:p>
        </p:txBody>
      </p:sp>
      <p:grpSp>
        <p:nvGrpSpPr>
          <p:cNvPr id="20" name="Google Shape;529;g12751baf704_0_60">
            <a:extLst>
              <a:ext uri="{FF2B5EF4-FFF2-40B4-BE49-F238E27FC236}">
                <a16:creationId xmlns:a16="http://schemas.microsoft.com/office/drawing/2014/main" id="{EDE2172E-61C9-166F-0EBA-5497EFD1716F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21" name="Google Shape;530;g12751baf704_0_60">
              <a:extLst>
                <a:ext uri="{FF2B5EF4-FFF2-40B4-BE49-F238E27FC236}">
                  <a16:creationId xmlns:a16="http://schemas.microsoft.com/office/drawing/2014/main" id="{846A3FA0-CBAF-917C-4926-024F095BC8D9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5AB007E0-B1D0-6F39-934D-873E47515DD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532;g12751baf704_0_60">
              <a:extLst>
                <a:ext uri="{FF2B5EF4-FFF2-40B4-BE49-F238E27FC236}">
                  <a16:creationId xmlns:a16="http://schemas.microsoft.com/office/drawing/2014/main" id="{5EBF356B-2A04-8093-0803-B544A3066324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533;g12751baf704_0_60">
              <a:extLst>
                <a:ext uri="{FF2B5EF4-FFF2-40B4-BE49-F238E27FC236}">
                  <a16:creationId xmlns:a16="http://schemas.microsoft.com/office/drawing/2014/main" id="{7FB2CC45-9625-D885-6AEE-D01F72810596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62579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>
            <a:off x="4786313" y="2863013"/>
            <a:ext cx="6845400" cy="7857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4794251" y="427038"/>
            <a:ext cx="6829500" cy="7857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6016613" y="619788"/>
            <a:ext cx="259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O NEES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4794276" y="1645038"/>
            <a:ext cx="6829500" cy="7857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6024604" y="1822850"/>
            <a:ext cx="34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O </a:t>
            </a:r>
            <a:r>
              <a:rPr lang="en-US" sz="2000" b="1" dirty="0" err="1">
                <a:solidFill>
                  <a:schemeClr val="lt1"/>
                </a:solidFill>
              </a:rPr>
              <a:t>Projeto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4786288" y="4085938"/>
            <a:ext cx="6845400" cy="7857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6016601" y="4278819"/>
            <a:ext cx="259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chemeClr val="lt1"/>
                </a:solidFill>
              </a:rPr>
              <a:t>Os</a:t>
            </a:r>
            <a:r>
              <a:rPr lang="en-US" sz="2000" b="1" dirty="0">
                <a:solidFill>
                  <a:schemeClr val="lt1"/>
                </a:solidFill>
              </a:rPr>
              <a:t> </a:t>
            </a:r>
            <a:r>
              <a:rPr lang="en-US" sz="2000" b="1" dirty="0" err="1">
                <a:solidFill>
                  <a:schemeClr val="lt1"/>
                </a:solidFill>
              </a:rPr>
              <a:t>Resultados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3122625" y="-168275"/>
            <a:ext cx="2387700" cy="6431100"/>
          </a:xfrm>
          <a:prstGeom prst="rect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225550" y="427038"/>
            <a:ext cx="3451225" cy="6430962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1652588" y="1100138"/>
            <a:ext cx="3787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Sumário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6016625" y="3055900"/>
            <a:ext cx="48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A Plataforma </a:t>
            </a:r>
            <a:r>
              <a:rPr lang="en-US" sz="2000" b="1" dirty="0" err="1">
                <a:solidFill>
                  <a:schemeClr val="lt1"/>
                </a:solidFill>
              </a:rPr>
              <a:t>Normativas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5510324" y="5308875"/>
            <a:ext cx="6113400" cy="7857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6016601" y="5501494"/>
            <a:ext cx="30118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chemeClr val="lt1"/>
                </a:solidFill>
              </a:rPr>
              <a:t>Os</a:t>
            </a:r>
            <a:r>
              <a:rPr lang="en-US" sz="2000" b="1" dirty="0">
                <a:solidFill>
                  <a:schemeClr val="lt1"/>
                </a:solidFill>
              </a:rPr>
              <a:t> </a:t>
            </a:r>
            <a:r>
              <a:rPr lang="en-US" sz="2000" b="1" dirty="0" err="1">
                <a:solidFill>
                  <a:schemeClr val="lt1"/>
                </a:solidFill>
              </a:rPr>
              <a:t>Próximos</a:t>
            </a:r>
            <a:r>
              <a:rPr lang="en-US" sz="2000" b="1" dirty="0">
                <a:solidFill>
                  <a:schemeClr val="lt1"/>
                </a:solidFill>
              </a:rPr>
              <a:t> </a:t>
            </a:r>
            <a:r>
              <a:rPr lang="en-US" sz="2000" b="1" dirty="0" err="1">
                <a:solidFill>
                  <a:schemeClr val="lt1"/>
                </a:solidFill>
              </a:rPr>
              <a:t>Passos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529;g12751baf704_0_60">
            <a:extLst>
              <a:ext uri="{FF2B5EF4-FFF2-40B4-BE49-F238E27FC236}">
                <a16:creationId xmlns:a16="http://schemas.microsoft.com/office/drawing/2014/main" id="{7EF3FE34-DAD6-3C99-EDDD-1F2CCA8F3E4B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25" name="Google Shape;530;g12751baf704_0_60">
              <a:extLst>
                <a:ext uri="{FF2B5EF4-FFF2-40B4-BE49-F238E27FC236}">
                  <a16:creationId xmlns:a16="http://schemas.microsoft.com/office/drawing/2014/main" id="{2324997E-3782-38BC-3DFE-09AF3B71C4C7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DFD16168-1AC5-BAA6-11DF-5748B3268B3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532;g12751baf704_0_60">
              <a:extLst>
                <a:ext uri="{FF2B5EF4-FFF2-40B4-BE49-F238E27FC236}">
                  <a16:creationId xmlns:a16="http://schemas.microsoft.com/office/drawing/2014/main" id="{7CF5DD39-E5A9-BECA-2C6E-C81AA8649BCC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" name="Google Shape;533;g12751baf704_0_60">
              <a:extLst>
                <a:ext uri="{FF2B5EF4-FFF2-40B4-BE49-F238E27FC236}">
                  <a16:creationId xmlns:a16="http://schemas.microsoft.com/office/drawing/2014/main" id="{3C271BFB-E206-25B5-C0D9-9B401165C6CE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299" y="600842"/>
            <a:ext cx="5729401" cy="5656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3162115B-6FD6-512B-316C-EBEF61BBC242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13FDAC9C-0504-B1C7-2AF2-A28369CA475B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C7856FDC-1299-81EA-F5F0-2E819DC54C5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99174591-A7C9-CF05-898D-C59DCC7C8F7D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3136F5E3-2B94-762D-72ED-6A8FF56536E3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423" y="585787"/>
            <a:ext cx="8967154" cy="5686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B9A34647-6F09-0CEE-FAD3-F86D6927A5E9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69AE0EFA-0241-FE15-FC36-1CBD79509B6C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9F053E57-9291-6B0F-3E66-FC4B638111B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B93545CF-17A8-63DF-C55D-5E2AF73A6C7F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81BF8E7C-72C4-7876-872C-CBFF482DED19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402" y="406400"/>
            <a:ext cx="7851195" cy="60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CC6CDEB9-053B-D2E7-F292-724D71F53A47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4EC0B1A5-F016-C45E-681F-70A1AA83EB47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730C7E51-E00A-6321-3CD3-8B1A49D9350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13775B7E-3C31-C671-8FEE-8A5918D0E197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7059AB0C-C889-6DF6-0E34-4E18CB8642D5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808" y="373600"/>
            <a:ext cx="7658384" cy="6110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BC20CFEF-D16F-0BBA-0DF5-6F93C8745133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B7B0CBB4-73BA-593D-5962-12A2A3CF0F2B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66FA275B-7F7D-09F6-F60F-0413B77561E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589E543A-F170-BA6D-51E6-E8A077A33D25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B53EC6A4-A323-10F9-856F-44D206D661B6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851" y="206951"/>
            <a:ext cx="8296288" cy="6444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94E358B5-B569-7988-A353-B87F6A457BC9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F7B389A8-67D1-D1D9-0E9E-E7BF9B4ACF25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D2269D5B-C965-1C62-F8FE-6EB4B0B5DCF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A2CE618D-A5CF-359A-18BA-1C8552353967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6E0ADDFB-1D60-1756-8C54-21AD1072E27E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601" y="203200"/>
            <a:ext cx="9094767" cy="645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529;g12751baf704_0_60">
            <a:extLst>
              <a:ext uri="{FF2B5EF4-FFF2-40B4-BE49-F238E27FC236}">
                <a16:creationId xmlns:a16="http://schemas.microsoft.com/office/drawing/2014/main" id="{6B7CC5DB-7BC3-EB0B-675A-AC9135456F3C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4" name="Google Shape;530;g12751baf704_0_60">
              <a:extLst>
                <a:ext uri="{FF2B5EF4-FFF2-40B4-BE49-F238E27FC236}">
                  <a16:creationId xmlns:a16="http://schemas.microsoft.com/office/drawing/2014/main" id="{FF9E468D-2ECD-3FEC-EC21-834995195CF2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FBC8F919-D776-3D9B-B424-76A246BCD94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32;g12751baf704_0_60">
              <a:extLst>
                <a:ext uri="{FF2B5EF4-FFF2-40B4-BE49-F238E27FC236}">
                  <a16:creationId xmlns:a16="http://schemas.microsoft.com/office/drawing/2014/main" id="{5B61F9E1-1FC7-2F20-B754-30D7559A55B9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533;g12751baf704_0_60">
              <a:extLst>
                <a:ext uri="{FF2B5EF4-FFF2-40B4-BE49-F238E27FC236}">
                  <a16:creationId xmlns:a16="http://schemas.microsoft.com/office/drawing/2014/main" id="{64186320-A8F9-2163-B823-23225496CA44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28;g12751baf704_0_60">
            <a:extLst>
              <a:ext uri="{FF2B5EF4-FFF2-40B4-BE49-F238E27FC236}">
                <a16:creationId xmlns:a16="http://schemas.microsoft.com/office/drawing/2014/main" id="{FF310C7F-5533-F839-1D67-28E0B5084811}"/>
              </a:ext>
            </a:extLst>
          </p:cNvPr>
          <p:cNvSpPr/>
          <p:nvPr/>
        </p:nvSpPr>
        <p:spPr>
          <a:xfrm>
            <a:off x="0" y="0"/>
            <a:ext cx="12192000" cy="8016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8"/>
          <p:cNvSpPr txBox="1">
            <a:spLocks noGrp="1"/>
          </p:cNvSpPr>
          <p:nvPr>
            <p:ph type="title"/>
          </p:nvPr>
        </p:nvSpPr>
        <p:spPr>
          <a:xfrm>
            <a:off x="0" y="2567"/>
            <a:ext cx="1219199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ctr">
              <a:buClr>
                <a:schemeClr val="dk1"/>
              </a:buClr>
              <a:buSzPct val="39285"/>
            </a:pPr>
            <a:r>
              <a:rPr lang="pt-BR" sz="2400" b="1" dirty="0">
                <a:solidFill>
                  <a:schemeClr val="bg1"/>
                </a:solidFill>
              </a:rPr>
              <a:t>PROJETO NORMATIVAS | RESULTADOS (ENGAJAMENTO)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EAD6E94-FF21-5301-1161-3710B3FA6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2" name="Google Shape;1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16" y="3114250"/>
            <a:ext cx="11224365" cy="13999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529;g12751baf704_0_60">
            <a:extLst>
              <a:ext uri="{FF2B5EF4-FFF2-40B4-BE49-F238E27FC236}">
                <a16:creationId xmlns:a16="http://schemas.microsoft.com/office/drawing/2014/main" id="{76480783-9AB8-945C-51CD-5D438664153A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6" name="Google Shape;530;g12751baf704_0_60">
              <a:extLst>
                <a:ext uri="{FF2B5EF4-FFF2-40B4-BE49-F238E27FC236}">
                  <a16:creationId xmlns:a16="http://schemas.microsoft.com/office/drawing/2014/main" id="{3E36B3F9-105D-65C5-19F8-A44C4772E955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53333F7F-9D9A-24A1-77B3-2661E062591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32;g12751baf704_0_60">
              <a:extLst>
                <a:ext uri="{FF2B5EF4-FFF2-40B4-BE49-F238E27FC236}">
                  <a16:creationId xmlns:a16="http://schemas.microsoft.com/office/drawing/2014/main" id="{D2460192-F64C-8796-9469-1A189E33E4D7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" name="Google Shape;533;g12751baf704_0_60">
              <a:extLst>
                <a:ext uri="{FF2B5EF4-FFF2-40B4-BE49-F238E27FC236}">
                  <a16:creationId xmlns:a16="http://schemas.microsoft.com/office/drawing/2014/main" id="{0E7A245E-63A5-2BF9-F316-67CA34E280F8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89" name="Google Shape;1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34" y="2372767"/>
            <a:ext cx="11493500" cy="2882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529;g12751baf704_0_60">
            <a:extLst>
              <a:ext uri="{FF2B5EF4-FFF2-40B4-BE49-F238E27FC236}">
                <a16:creationId xmlns:a16="http://schemas.microsoft.com/office/drawing/2014/main" id="{13CEAFC9-3830-51E2-C3D4-A0622C817315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6" name="Google Shape;530;g12751baf704_0_60">
              <a:extLst>
                <a:ext uri="{FF2B5EF4-FFF2-40B4-BE49-F238E27FC236}">
                  <a16:creationId xmlns:a16="http://schemas.microsoft.com/office/drawing/2014/main" id="{A39AEF60-6203-093B-835A-EC2E78B788B3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B28D28C1-206F-29BC-B7A1-AB6904B5634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32;g12751baf704_0_60">
              <a:extLst>
                <a:ext uri="{FF2B5EF4-FFF2-40B4-BE49-F238E27FC236}">
                  <a16:creationId xmlns:a16="http://schemas.microsoft.com/office/drawing/2014/main" id="{FC688C4B-D191-4D7C-B86F-47B709C60106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" name="Google Shape;533;g12751baf704_0_60">
              <a:extLst>
                <a:ext uri="{FF2B5EF4-FFF2-40B4-BE49-F238E27FC236}">
                  <a16:creationId xmlns:a16="http://schemas.microsoft.com/office/drawing/2014/main" id="{C190F69A-C33D-0183-5D47-61DEC1A68275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528;g12751baf704_0_60">
            <a:extLst>
              <a:ext uri="{FF2B5EF4-FFF2-40B4-BE49-F238E27FC236}">
                <a16:creationId xmlns:a16="http://schemas.microsoft.com/office/drawing/2014/main" id="{3689EB80-622D-4E72-D045-D5F1DAD61718}"/>
              </a:ext>
            </a:extLst>
          </p:cNvPr>
          <p:cNvSpPr/>
          <p:nvPr/>
        </p:nvSpPr>
        <p:spPr>
          <a:xfrm>
            <a:off x="0" y="0"/>
            <a:ext cx="12192000" cy="8016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80;p38">
            <a:extLst>
              <a:ext uri="{FF2B5EF4-FFF2-40B4-BE49-F238E27FC236}">
                <a16:creationId xmlns:a16="http://schemas.microsoft.com/office/drawing/2014/main" id="{B2B991D4-CF67-ED82-B021-8EABBAFB2E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67"/>
            <a:ext cx="1219199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ctr">
              <a:buClr>
                <a:schemeClr val="dk1"/>
              </a:buClr>
              <a:buSzPct val="39285"/>
            </a:pPr>
            <a:r>
              <a:rPr lang="pt-BR" sz="2400" b="1" dirty="0">
                <a:solidFill>
                  <a:schemeClr val="bg1"/>
                </a:solidFill>
              </a:rPr>
              <a:t>PROJETO NORMATIVAS | RESULTADOS (ENGAJAMENTO)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>
            <a:spLocks noGrp="1"/>
          </p:cNvSpPr>
          <p:nvPr>
            <p:ph type="body" idx="1"/>
          </p:nvPr>
        </p:nvSpPr>
        <p:spPr>
          <a:xfrm>
            <a:off x="223496" y="1068288"/>
            <a:ext cx="11552904" cy="50235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47500" lnSpcReduction="20000"/>
          </a:bodyPr>
          <a:lstStyle/>
          <a:p>
            <a:pPr indent="-449238" algn="just">
              <a:lnSpc>
                <a:spcPct val="138000"/>
              </a:lnSpc>
              <a:spcAft>
                <a:spcPts val="600"/>
              </a:spcAft>
              <a:buClr>
                <a:schemeClr val="dk1"/>
              </a:buClr>
              <a:buSzPct val="100000"/>
              <a:buAutoNum type="arabicPeriod"/>
            </a:pPr>
            <a:r>
              <a:rPr lang="pt-BR" sz="5100" dirty="0">
                <a:solidFill>
                  <a:schemeClr val="dk1"/>
                </a:solidFill>
                <a:highlight>
                  <a:srgbClr val="FFFFFF"/>
                </a:highlight>
              </a:rPr>
              <a:t>Engajamento e treinamento personalizados de todos os conselhos de educação ativos (esferas: nacional, estadual e municipal) do país;</a:t>
            </a:r>
            <a:endParaRPr sz="5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449238" algn="just">
              <a:lnSpc>
                <a:spcPct val="138000"/>
              </a:lnSpc>
              <a:spcAft>
                <a:spcPts val="600"/>
              </a:spcAft>
              <a:buClr>
                <a:schemeClr val="dk1"/>
              </a:buClr>
              <a:buSzPct val="100000"/>
              <a:buAutoNum type="arabicPeriod"/>
            </a:pPr>
            <a:r>
              <a:rPr lang="pt-BR" sz="5100" dirty="0">
                <a:solidFill>
                  <a:schemeClr val="dk1"/>
                </a:solidFill>
                <a:highlight>
                  <a:srgbClr val="FFFFFF"/>
                </a:highlight>
              </a:rPr>
              <a:t>Consulta pública, com foco nos professores;</a:t>
            </a:r>
            <a:endParaRPr sz="5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449238" algn="just">
              <a:lnSpc>
                <a:spcPct val="138000"/>
              </a:lnSpc>
              <a:spcAft>
                <a:spcPts val="600"/>
              </a:spcAft>
              <a:buClr>
                <a:schemeClr val="dk1"/>
              </a:buClr>
              <a:buSzPct val="100000"/>
              <a:buAutoNum type="arabicPeriod"/>
            </a:pPr>
            <a:r>
              <a:rPr lang="pt-BR" sz="5100" dirty="0">
                <a:solidFill>
                  <a:schemeClr val="dk1"/>
                </a:solidFill>
                <a:highlight>
                  <a:srgbClr val="FFFFFF"/>
                </a:highlight>
              </a:rPr>
              <a:t>Interoperabilidade entre as diversas páginas de conselhos e a plataforma;</a:t>
            </a:r>
            <a:endParaRPr sz="5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449238" algn="just">
              <a:lnSpc>
                <a:spcPct val="138000"/>
              </a:lnSpc>
              <a:spcAft>
                <a:spcPts val="600"/>
              </a:spcAft>
              <a:buClr>
                <a:schemeClr val="dk1"/>
              </a:buClr>
              <a:buSzPct val="100000"/>
              <a:buAutoNum type="arabicPeriod"/>
            </a:pPr>
            <a:r>
              <a:rPr lang="pt-BR" sz="5100" dirty="0">
                <a:solidFill>
                  <a:schemeClr val="dk1"/>
                </a:solidFill>
                <a:highlight>
                  <a:srgbClr val="FFFFFF"/>
                </a:highlight>
              </a:rPr>
              <a:t>Monitoramento de políticas públicas educacionais:</a:t>
            </a:r>
            <a:endParaRPr sz="5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449238" algn="just">
              <a:lnSpc>
                <a:spcPct val="138000"/>
              </a:lnSpc>
              <a:spcAft>
                <a:spcPts val="600"/>
              </a:spcAft>
              <a:buClr>
                <a:schemeClr val="dk1"/>
              </a:buClr>
              <a:buSzPct val="100000"/>
              <a:buAutoNum type="arabicPeriod"/>
            </a:pPr>
            <a:r>
              <a:rPr lang="pt-BR" sz="5100" dirty="0">
                <a:solidFill>
                  <a:schemeClr val="dk1"/>
                </a:solidFill>
                <a:highlight>
                  <a:srgbClr val="FFFFFF"/>
                </a:highlight>
              </a:rPr>
              <a:t>Sustentação da plataforma de forma personalizada para os diversos conselhos de educação, baseado nas demandas específicas dos diversos representantes;</a:t>
            </a:r>
            <a:endParaRPr sz="5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449238" algn="just">
              <a:lnSpc>
                <a:spcPct val="138000"/>
              </a:lnSpc>
              <a:spcAft>
                <a:spcPts val="600"/>
              </a:spcAft>
              <a:buClr>
                <a:schemeClr val="dk1"/>
              </a:buClr>
              <a:buSzPct val="100000"/>
              <a:buAutoNum type="arabicPeriod"/>
            </a:pPr>
            <a:r>
              <a:rPr lang="pt-BR" sz="5100" dirty="0">
                <a:solidFill>
                  <a:schemeClr val="dk1"/>
                </a:solidFill>
                <a:highlight>
                  <a:srgbClr val="FFFFFF"/>
                </a:highlight>
              </a:rPr>
              <a:t>Recomendação e explicação de atos normativos orientada a metas do PNE.</a:t>
            </a:r>
            <a:endParaRPr sz="5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4" name="Google Shape;529;g12751baf704_0_60">
            <a:extLst>
              <a:ext uri="{FF2B5EF4-FFF2-40B4-BE49-F238E27FC236}">
                <a16:creationId xmlns:a16="http://schemas.microsoft.com/office/drawing/2014/main" id="{E30D57C5-D16D-6144-8D2B-76E62DCE15B9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5" name="Google Shape;530;g12751baf704_0_60">
              <a:extLst>
                <a:ext uri="{FF2B5EF4-FFF2-40B4-BE49-F238E27FC236}">
                  <a16:creationId xmlns:a16="http://schemas.microsoft.com/office/drawing/2014/main" id="{65ACCB74-BD43-12FA-23B1-5224F74602DE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6F4F0DA4-D371-725F-5DB3-BEEB9C1368A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532;g12751baf704_0_60">
              <a:extLst>
                <a:ext uri="{FF2B5EF4-FFF2-40B4-BE49-F238E27FC236}">
                  <a16:creationId xmlns:a16="http://schemas.microsoft.com/office/drawing/2014/main" id="{5CB88A65-D710-B726-217C-CAD684DCF060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" name="Google Shape;533;g12751baf704_0_60">
              <a:extLst>
                <a:ext uri="{FF2B5EF4-FFF2-40B4-BE49-F238E27FC236}">
                  <a16:creationId xmlns:a16="http://schemas.microsoft.com/office/drawing/2014/main" id="{C16F2602-CEBA-5A50-3457-D70BCE7CC12D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528;g12751baf704_0_60">
            <a:extLst>
              <a:ext uri="{FF2B5EF4-FFF2-40B4-BE49-F238E27FC236}">
                <a16:creationId xmlns:a16="http://schemas.microsoft.com/office/drawing/2014/main" id="{ACDCF2BE-18AB-9765-B7EF-F7B4BD9846CA}"/>
              </a:ext>
            </a:extLst>
          </p:cNvPr>
          <p:cNvSpPr/>
          <p:nvPr/>
        </p:nvSpPr>
        <p:spPr>
          <a:xfrm>
            <a:off x="0" y="0"/>
            <a:ext cx="12192000" cy="8016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80;p38">
            <a:extLst>
              <a:ext uri="{FF2B5EF4-FFF2-40B4-BE49-F238E27FC236}">
                <a16:creationId xmlns:a16="http://schemas.microsoft.com/office/drawing/2014/main" id="{5D8950A4-374B-8139-B9F7-7D784984FD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67"/>
            <a:ext cx="1219199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ctr">
              <a:buClr>
                <a:schemeClr val="dk1"/>
              </a:buClr>
              <a:buSzPct val="39285"/>
            </a:pPr>
            <a:r>
              <a:rPr lang="pt-BR" sz="2400" b="1" dirty="0">
                <a:solidFill>
                  <a:schemeClr val="bg1"/>
                </a:solidFill>
              </a:rPr>
              <a:t>PROJETO NORMATIVAS | LIMITAÇÕES E PERCEPÇÕES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751baf704_0_26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12751baf704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1288" y="-77788"/>
            <a:ext cx="4121151" cy="127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12751baf704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850" y="5610225"/>
            <a:ext cx="4262438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12751baf704_0_26"/>
          <p:cNvSpPr/>
          <p:nvPr/>
        </p:nvSpPr>
        <p:spPr>
          <a:xfrm>
            <a:off x="1382713" y="560388"/>
            <a:ext cx="9426600" cy="57372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2751baf704_0_26"/>
          <p:cNvSpPr txBox="1"/>
          <p:nvPr/>
        </p:nvSpPr>
        <p:spPr>
          <a:xfrm>
            <a:off x="0" y="2443163"/>
            <a:ext cx="121920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AC72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5400" b="1" dirty="0">
                <a:solidFill>
                  <a:srgbClr val="FAC722"/>
                </a:solidFill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dirty="0" err="1">
                <a:solidFill>
                  <a:schemeClr val="lt1"/>
                </a:solidFill>
              </a:rPr>
              <a:t>Os</a:t>
            </a:r>
            <a:r>
              <a:rPr lang="en-US" sz="4400" b="1" dirty="0">
                <a:solidFill>
                  <a:schemeClr val="lt1"/>
                </a:solidFill>
              </a:rPr>
              <a:t> </a:t>
            </a:r>
            <a:r>
              <a:rPr lang="en-US" sz="4400" b="1" dirty="0" err="1">
                <a:solidFill>
                  <a:schemeClr val="lt1"/>
                </a:solidFill>
              </a:rPr>
              <a:t>Próximos</a:t>
            </a:r>
            <a:r>
              <a:rPr lang="en-US" sz="4400" b="1" dirty="0">
                <a:solidFill>
                  <a:schemeClr val="lt1"/>
                </a:solidFill>
              </a:rPr>
              <a:t> </a:t>
            </a:r>
            <a:r>
              <a:rPr lang="en-US" sz="4400" b="1" dirty="0" err="1">
                <a:solidFill>
                  <a:schemeClr val="lt1"/>
                </a:solidFill>
              </a:rPr>
              <a:t>Passos</a:t>
            </a:r>
            <a:endParaRPr sz="4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1288" y="-77788"/>
            <a:ext cx="4121151" cy="127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850" y="5610225"/>
            <a:ext cx="4262438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0B8DF85-F100-12BA-5495-00851471A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757259"/>
            <a:ext cx="10905066" cy="5343482"/>
          </a:xfrm>
          <a:prstGeom prst="rect">
            <a:avLst/>
          </a:prstGeom>
        </p:spPr>
      </p:pic>
      <p:pic>
        <p:nvPicPr>
          <p:cNvPr id="15" name="Picture 2" descr="Nota de pesar">
            <a:extLst>
              <a:ext uri="{FF2B5EF4-FFF2-40B4-BE49-F238E27FC236}">
                <a16:creationId xmlns:a16="http://schemas.microsoft.com/office/drawing/2014/main" id="{0CE15E5F-AAB2-9528-3D41-F99AB024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79" y="1611650"/>
            <a:ext cx="1977644" cy="13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exagon 4">
            <a:extLst>
              <a:ext uri="{FF2B5EF4-FFF2-40B4-BE49-F238E27FC236}">
                <a16:creationId xmlns:a16="http://schemas.microsoft.com/office/drawing/2014/main" id="{D4E2CFF7-694F-487E-4C1E-1826CD56DB55}"/>
              </a:ext>
            </a:extLst>
          </p:cNvPr>
          <p:cNvSpPr/>
          <p:nvPr/>
        </p:nvSpPr>
        <p:spPr>
          <a:xfrm rot="19866085">
            <a:off x="9015136" y="1211574"/>
            <a:ext cx="2446948" cy="219946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52CF8D34-F7F6-72A7-FD63-3F54A5EDF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4941" y="1923168"/>
            <a:ext cx="2094255" cy="77627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2751baf704_0_60"/>
          <p:cNvSpPr/>
          <p:nvPr/>
        </p:nvSpPr>
        <p:spPr>
          <a:xfrm>
            <a:off x="0" y="0"/>
            <a:ext cx="12192000" cy="8016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12751baf704_0_60"/>
          <p:cNvSpPr txBox="1"/>
          <p:nvPr/>
        </p:nvSpPr>
        <p:spPr>
          <a:xfrm>
            <a:off x="4132349" y="169950"/>
            <a:ext cx="392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PRÓXIMOS PASSOS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12751baf704_0_60"/>
          <p:cNvSpPr txBox="1"/>
          <p:nvPr/>
        </p:nvSpPr>
        <p:spPr>
          <a:xfrm>
            <a:off x="227400" y="1074529"/>
            <a:ext cx="117372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25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Aprimoramento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5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Infraestrutura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5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Segurança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Dados</a:t>
            </a:r>
          </a:p>
          <a:p>
            <a:pPr marL="285750" lvl="1" indent="-285750">
              <a:lnSpc>
                <a:spcPct val="150000"/>
              </a:lnSpc>
              <a:buSzPts val="3400"/>
              <a:buFont typeface="Arial"/>
              <a:buChar char="•"/>
            </a:pPr>
            <a:r>
              <a:rPr lang="pt-BR" sz="2500" i="1" dirty="0"/>
              <a:t>Help Desk </a:t>
            </a:r>
            <a:r>
              <a:rPr lang="pt-BR" sz="2500" dirty="0"/>
              <a:t>- </a:t>
            </a:r>
            <a:r>
              <a:rPr lang="pt-BR" sz="2500" b="1" dirty="0"/>
              <a:t>Engajamento</a:t>
            </a:r>
            <a:r>
              <a:rPr lang="pt-BR" sz="2500" dirty="0"/>
              <a:t> e </a:t>
            </a:r>
            <a:r>
              <a:rPr lang="pt-BR" sz="2500" b="1" dirty="0"/>
              <a:t>treinamento</a:t>
            </a:r>
            <a:r>
              <a:rPr lang="pt-BR" sz="2500" dirty="0"/>
              <a:t> personalizados para todos conselhos ativos do país.</a:t>
            </a:r>
          </a:p>
          <a:p>
            <a:pPr marL="285750" lvl="1" indent="-285750">
              <a:lnSpc>
                <a:spcPct val="150000"/>
              </a:lnSpc>
              <a:buSzPts val="3400"/>
              <a:buFont typeface="Arial"/>
              <a:buChar char="•"/>
            </a:pPr>
            <a:r>
              <a:rPr lang="pt-BR" sz="2500" dirty="0"/>
              <a:t>Módulo de </a:t>
            </a:r>
            <a:r>
              <a:rPr lang="pt-BR" sz="2500" i="1" dirty="0" err="1"/>
              <a:t>Crowdsourcing</a:t>
            </a:r>
            <a:r>
              <a:rPr lang="pt-BR" sz="2500" dirty="0"/>
              <a:t> - </a:t>
            </a:r>
            <a:r>
              <a:rPr lang="pt-BR" sz="2500" b="1" dirty="0"/>
              <a:t>Colaboração</a:t>
            </a:r>
            <a:r>
              <a:rPr lang="pt-BR" sz="2500" dirty="0"/>
              <a:t>, via plataforma, entre os conselhos.</a:t>
            </a:r>
          </a:p>
          <a:p>
            <a:pPr marL="285750" lvl="1" indent="-285750">
              <a:lnSpc>
                <a:spcPct val="150000"/>
              </a:lnSpc>
              <a:buSzPts val="3400"/>
              <a:buFont typeface="Arial"/>
              <a:buChar char="•"/>
            </a:pPr>
            <a:r>
              <a:rPr lang="pt-BR" sz="2500" dirty="0"/>
              <a:t>Módulo de </a:t>
            </a:r>
            <a:r>
              <a:rPr lang="pt-BR" sz="2500" i="1" dirty="0" err="1"/>
              <a:t>Crowdvoting</a:t>
            </a:r>
            <a:r>
              <a:rPr lang="pt-BR" sz="2500" dirty="0"/>
              <a:t> - </a:t>
            </a:r>
            <a:r>
              <a:rPr lang="pt-BR" sz="2500" b="1" dirty="0"/>
              <a:t>Participação</a:t>
            </a:r>
            <a:r>
              <a:rPr lang="pt-BR" sz="2500" dirty="0"/>
              <a:t> ativa da </a:t>
            </a:r>
            <a:r>
              <a:rPr lang="pt-BR" sz="2500" b="1" dirty="0"/>
              <a:t>sociedade</a:t>
            </a:r>
            <a:r>
              <a:rPr lang="pt-BR" sz="2500" dirty="0"/>
              <a:t> civil.</a:t>
            </a:r>
          </a:p>
          <a:p>
            <a:pPr marL="285750" lvl="1" indent="-285750">
              <a:lnSpc>
                <a:spcPct val="150000"/>
              </a:lnSpc>
              <a:buSzPts val="3400"/>
              <a:buFont typeface="Arial"/>
              <a:buChar char="•"/>
            </a:pPr>
            <a:r>
              <a:rPr lang="pt-BR" sz="2500" dirty="0"/>
              <a:t>Módulo de </a:t>
            </a:r>
            <a:r>
              <a:rPr lang="pt-BR" sz="2500" b="1" dirty="0"/>
              <a:t>padronização</a:t>
            </a:r>
            <a:r>
              <a:rPr lang="pt-BR" sz="2500" dirty="0"/>
              <a:t> de fluxos e processos.</a:t>
            </a:r>
          </a:p>
          <a:p>
            <a:pPr marL="285750" lvl="1" indent="-285750">
              <a:lnSpc>
                <a:spcPct val="150000"/>
              </a:lnSpc>
              <a:buSzPts val="3400"/>
              <a:buFont typeface="Arial"/>
              <a:buChar char="•"/>
            </a:pPr>
            <a:r>
              <a:rPr lang="pt-BR" sz="2500" dirty="0"/>
              <a:t>Módulo de Apoio à </a:t>
            </a:r>
            <a:r>
              <a:rPr lang="pt-BR" sz="2500" b="1" dirty="0"/>
              <a:t>Gestão</a:t>
            </a:r>
            <a:r>
              <a:rPr lang="pt-BR" sz="2500" dirty="0"/>
              <a:t>.</a:t>
            </a:r>
          </a:p>
          <a:p>
            <a:pPr marL="285750" lvl="1" indent="-285750">
              <a:lnSpc>
                <a:spcPct val="150000"/>
              </a:lnSpc>
              <a:buSzPts val="3400"/>
              <a:buFont typeface="Arial"/>
              <a:buChar char="•"/>
            </a:pPr>
            <a:r>
              <a:rPr lang="pt-BR" sz="2500" dirty="0"/>
              <a:t>Módulo de Apoio à </a:t>
            </a:r>
            <a:r>
              <a:rPr lang="pt-BR" sz="2500" b="1" dirty="0"/>
              <a:t>Tomada de Decisão</a:t>
            </a:r>
            <a:r>
              <a:rPr lang="pt-BR" sz="2500" dirty="0"/>
              <a:t>.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529;g12751baf704_0_60">
            <a:extLst>
              <a:ext uri="{FF2B5EF4-FFF2-40B4-BE49-F238E27FC236}">
                <a16:creationId xmlns:a16="http://schemas.microsoft.com/office/drawing/2014/main" id="{EDE2172E-61C9-166F-0EBA-5497EFD1716F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21" name="Google Shape;530;g12751baf704_0_60">
              <a:extLst>
                <a:ext uri="{FF2B5EF4-FFF2-40B4-BE49-F238E27FC236}">
                  <a16:creationId xmlns:a16="http://schemas.microsoft.com/office/drawing/2014/main" id="{846A3FA0-CBAF-917C-4926-024F095BC8D9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5AB007E0-B1D0-6F39-934D-873E47515DD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532;g12751baf704_0_60">
              <a:extLst>
                <a:ext uri="{FF2B5EF4-FFF2-40B4-BE49-F238E27FC236}">
                  <a16:creationId xmlns:a16="http://schemas.microsoft.com/office/drawing/2014/main" id="{5EBF356B-2A04-8093-0803-B544A3066324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533;g12751baf704_0_60">
              <a:extLst>
                <a:ext uri="{FF2B5EF4-FFF2-40B4-BE49-F238E27FC236}">
                  <a16:creationId xmlns:a16="http://schemas.microsoft.com/office/drawing/2014/main" id="{7FB2CC45-9625-D885-6AEE-D01F72810596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1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1" name="Google Shape;5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1288" y="-77788"/>
            <a:ext cx="4121151" cy="127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850" y="5610225"/>
            <a:ext cx="4262438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1"/>
          <p:cNvSpPr/>
          <p:nvPr/>
        </p:nvSpPr>
        <p:spPr>
          <a:xfrm>
            <a:off x="1382713" y="560388"/>
            <a:ext cx="9426575" cy="5737225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1"/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FAC722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r>
              <a:rPr lang="en-US" sz="5400" b="1" i="0" u="none" strike="noStrike" cap="none" dirty="0">
                <a:solidFill>
                  <a:srgbClr val="FAC72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4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/>
        </p:nvSpPr>
        <p:spPr>
          <a:xfrm>
            <a:off x="-76200" y="-401637"/>
            <a:ext cx="12344400" cy="72597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3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0900" y="1898650"/>
            <a:ext cx="2870200" cy="28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7"/>
          <p:cNvSpPr txBox="1"/>
          <p:nvPr/>
        </p:nvSpPr>
        <p:spPr>
          <a:xfrm rot="5400000">
            <a:off x="5941199" y="585012"/>
            <a:ext cx="309600" cy="12496800"/>
          </a:xfrm>
          <a:prstGeom prst="rect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1288" y="-77788"/>
            <a:ext cx="4121151" cy="127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850" y="5610225"/>
            <a:ext cx="4262438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1382713" y="560388"/>
            <a:ext cx="9426575" cy="5737225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0" y="2443163"/>
            <a:ext cx="121920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AC72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5400" b="1" dirty="0">
                <a:solidFill>
                  <a:srgbClr val="FAC722"/>
                </a:solidFill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</a:rPr>
              <a:t>O NEES</a:t>
            </a:r>
            <a:endParaRPr sz="4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 descr="Desenho de rosto de pessoa visto de perto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50" y="531812"/>
            <a:ext cx="11177587" cy="573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Desenho de uma pessoa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475" y="1538287"/>
            <a:ext cx="3873500" cy="473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1025" y="196850"/>
            <a:ext cx="3206750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 descr="Desenho de personagem de desenho animado&#10;&#10;Descrição gerada automaticamente com confiança mé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1625" y="1635125"/>
            <a:ext cx="2916237" cy="460533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 rot="-1080000">
            <a:off x="2489200" y="2757487"/>
            <a:ext cx="16351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Pesquisa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Científica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 rot="540000">
            <a:off x="8258175" y="2401887"/>
            <a:ext cx="16367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Social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 rot="-660000">
            <a:off x="4979987" y="2062162"/>
            <a:ext cx="17129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 baseada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evidências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 rot="-660000">
            <a:off x="4741862" y="2740025"/>
            <a:ext cx="2336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IAED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787400" y="319087"/>
            <a:ext cx="37004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39"/>
              </a:buClr>
              <a:buSzPts val="2100"/>
              <a:buFont typeface="Arial"/>
              <a:buNone/>
            </a:pPr>
            <a:r>
              <a:rPr lang="en-US" sz="2100" b="1" i="0" u="none">
                <a:solidFill>
                  <a:srgbClr val="182B39"/>
                </a:solidFill>
                <a:latin typeface="Arial"/>
                <a:ea typeface="Arial"/>
                <a:cs typeface="Arial"/>
                <a:sym typeface="Arial"/>
              </a:rPr>
              <a:t>Missão Científica e Social</a:t>
            </a:r>
            <a:endParaRPr/>
          </a:p>
        </p:txBody>
      </p:sp>
      <p:pic>
        <p:nvPicPr>
          <p:cNvPr id="136" name="Google Shape;136;p4" descr="Na mosca com preenchimento sólid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6225" y="261937"/>
            <a:ext cx="511175" cy="5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 descr="Forma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32337" y="4297362"/>
            <a:ext cx="1893887" cy="197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92360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  <p:grpSp>
        <p:nvGrpSpPr>
          <p:cNvPr id="14" name="Google Shape;529;g12751baf704_0_60">
            <a:extLst>
              <a:ext uri="{FF2B5EF4-FFF2-40B4-BE49-F238E27FC236}">
                <a16:creationId xmlns:a16="http://schemas.microsoft.com/office/drawing/2014/main" id="{C3EC7FAC-1F7B-27C3-236C-C86EC96A195F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15" name="Google Shape;530;g12751baf704_0_60">
              <a:extLst>
                <a:ext uri="{FF2B5EF4-FFF2-40B4-BE49-F238E27FC236}">
                  <a16:creationId xmlns:a16="http://schemas.microsoft.com/office/drawing/2014/main" id="{82AF5C99-B7C2-9C9C-623B-E4792CD04059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B1F622C1-C4D6-C6D6-4259-C0010C34F86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532;g12751baf704_0_60">
              <a:extLst>
                <a:ext uri="{FF2B5EF4-FFF2-40B4-BE49-F238E27FC236}">
                  <a16:creationId xmlns:a16="http://schemas.microsoft.com/office/drawing/2014/main" id="{CC255609-7930-73C5-8609-A9662648AA04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" name="Google Shape;533;g12751baf704_0_60">
              <a:extLst>
                <a:ext uri="{FF2B5EF4-FFF2-40B4-BE49-F238E27FC236}">
                  <a16:creationId xmlns:a16="http://schemas.microsoft.com/office/drawing/2014/main" id="{679E49BA-87BA-A4D5-1FB2-1F99D9225711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5f4bf2dae_1_27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0" name="Google Shape;80;gf5f4bf2dae_1_27"/>
          <p:cNvSpPr/>
          <p:nvPr/>
        </p:nvSpPr>
        <p:spPr>
          <a:xfrm>
            <a:off x="2482500" y="1819350"/>
            <a:ext cx="7227000" cy="321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f5f4bf2dae_1_27"/>
          <p:cNvSpPr txBox="1"/>
          <p:nvPr/>
        </p:nvSpPr>
        <p:spPr>
          <a:xfrm>
            <a:off x="2558850" y="2451600"/>
            <a:ext cx="70743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Roboto"/>
                <a:ea typeface="Roboto"/>
                <a:cs typeface="Roboto"/>
                <a:sym typeface="Roboto"/>
              </a:rPr>
              <a:t>Criação de um </a:t>
            </a:r>
            <a:r>
              <a:rPr lang="en-US" sz="2300" b="1">
                <a:latin typeface="Roboto"/>
                <a:ea typeface="Roboto"/>
                <a:cs typeface="Roboto"/>
                <a:sym typeface="Roboto"/>
              </a:rPr>
              <a:t>ecossistema</a:t>
            </a:r>
            <a:r>
              <a:rPr lang="en-US" sz="2300">
                <a:latin typeface="Roboto"/>
                <a:ea typeface="Roboto"/>
                <a:cs typeface="Roboto"/>
                <a:sym typeface="Roboto"/>
              </a:rPr>
              <a:t> para apoiar </a:t>
            </a:r>
            <a:r>
              <a:rPr lang="en-US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processo de </a:t>
            </a:r>
            <a:r>
              <a:rPr lang="en-US" sz="2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elaboração, adequação e avaliação</a:t>
            </a:r>
            <a:r>
              <a:rPr lang="en-US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dos </a:t>
            </a:r>
            <a:r>
              <a:rPr lang="en-US" sz="2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Planos Subnacionais de Educação</a:t>
            </a:r>
            <a:r>
              <a:rPr lang="en-US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por meio de utilização de </a:t>
            </a:r>
            <a:r>
              <a:rPr lang="en-US" sz="2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dados</a:t>
            </a:r>
            <a:r>
              <a:rPr lang="en-US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 fim de assegurar o suporte à </a:t>
            </a:r>
            <a:r>
              <a:rPr lang="en-US" sz="2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tomada de decisão baseada em evidência</a:t>
            </a:r>
            <a:endParaRPr sz="23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75575C5-E936-BF4A-9010-CE480F519A62}"/>
              </a:ext>
            </a:extLst>
          </p:cNvPr>
          <p:cNvSpPr txBox="1"/>
          <p:nvPr/>
        </p:nvSpPr>
        <p:spPr>
          <a:xfrm>
            <a:off x="9594123" y="6408107"/>
            <a:ext cx="202710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Plataforma +PNE</a:t>
            </a:r>
          </a:p>
        </p:txBody>
      </p:sp>
      <p:grpSp>
        <p:nvGrpSpPr>
          <p:cNvPr id="6" name="Google Shape;529;g12751baf704_0_60">
            <a:extLst>
              <a:ext uri="{FF2B5EF4-FFF2-40B4-BE49-F238E27FC236}">
                <a16:creationId xmlns:a16="http://schemas.microsoft.com/office/drawing/2014/main" id="{D038AECA-2341-34F4-BF64-BB4FE10D088D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8" name="Google Shape;530;g12751baf704_0_60">
              <a:extLst>
                <a:ext uri="{FF2B5EF4-FFF2-40B4-BE49-F238E27FC236}">
                  <a16:creationId xmlns:a16="http://schemas.microsoft.com/office/drawing/2014/main" id="{6499E313-B83D-9746-49CA-E3B22AB31DDA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42ADAD0E-5CF7-6DAE-9068-C2CA7FE551C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532;g12751baf704_0_60">
              <a:extLst>
                <a:ext uri="{FF2B5EF4-FFF2-40B4-BE49-F238E27FC236}">
                  <a16:creationId xmlns:a16="http://schemas.microsoft.com/office/drawing/2014/main" id="{47E4878E-09AD-77A4-F157-9BCD9A3FD663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" name="Google Shape;533;g12751baf704_0_60">
              <a:extLst>
                <a:ext uri="{FF2B5EF4-FFF2-40B4-BE49-F238E27FC236}">
                  <a16:creationId xmlns:a16="http://schemas.microsoft.com/office/drawing/2014/main" id="{6D5A8904-ED01-E01F-FF6F-4FB2866D08DB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751baf704_0_0"/>
          <p:cNvSpPr txBox="1">
            <a:spLocks noGrp="1"/>
          </p:cNvSpPr>
          <p:nvPr>
            <p:ph type="sldNum" idx="12"/>
          </p:nvPr>
        </p:nvSpPr>
        <p:spPr>
          <a:xfrm>
            <a:off x="923607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12751baf70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1288" y="-77788"/>
            <a:ext cx="4121151" cy="127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2751baf70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850" y="5610225"/>
            <a:ext cx="4262438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2751baf704_0_0"/>
          <p:cNvSpPr/>
          <p:nvPr/>
        </p:nvSpPr>
        <p:spPr>
          <a:xfrm>
            <a:off x="1382713" y="560388"/>
            <a:ext cx="9426600" cy="57372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2751baf704_0_0"/>
          <p:cNvSpPr txBox="1"/>
          <p:nvPr/>
        </p:nvSpPr>
        <p:spPr>
          <a:xfrm>
            <a:off x="0" y="2443163"/>
            <a:ext cx="121920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AC72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5400" b="1" dirty="0">
                <a:solidFill>
                  <a:srgbClr val="FAC722"/>
                </a:solidFill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</a:rPr>
              <a:t>O </a:t>
            </a:r>
            <a:r>
              <a:rPr lang="en-US" sz="4400" b="1" dirty="0" err="1">
                <a:solidFill>
                  <a:schemeClr val="lt1"/>
                </a:solidFill>
              </a:rPr>
              <a:t>Projeto</a:t>
            </a:r>
            <a:endParaRPr sz="4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2751baf704_0_60"/>
          <p:cNvSpPr/>
          <p:nvPr/>
        </p:nvSpPr>
        <p:spPr>
          <a:xfrm>
            <a:off x="0" y="0"/>
            <a:ext cx="12192000" cy="8016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12751baf704_0_60"/>
          <p:cNvSpPr txBox="1"/>
          <p:nvPr/>
        </p:nvSpPr>
        <p:spPr>
          <a:xfrm>
            <a:off x="4132349" y="169950"/>
            <a:ext cx="392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PROJETO -  DADOS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12751baf704_0_60"/>
          <p:cNvSpPr txBox="1"/>
          <p:nvPr/>
        </p:nvSpPr>
        <p:spPr>
          <a:xfrm>
            <a:off x="227400" y="1074529"/>
            <a:ext cx="117372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R" sz="3600" b="1"/>
              <a:t>Tipo</a:t>
            </a:r>
            <a:r>
              <a:rPr lang="en-BR" sz="3600"/>
              <a:t>: Termo de Execução Descentralizada (TED)</a:t>
            </a:r>
            <a:r>
              <a:rPr lang="pt-BR" sz="3600" dirty="0"/>
              <a:t>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R" sz="3600" b="1"/>
              <a:t>Envolvidos</a:t>
            </a:r>
            <a:r>
              <a:rPr lang="en-BR" sz="3600"/>
              <a:t>: Ministério da Educação e UFAL/NEES</a:t>
            </a:r>
            <a:r>
              <a:rPr lang="pt-BR" sz="3600" dirty="0"/>
              <a:t>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R" sz="3600" b="1"/>
              <a:t>Título</a:t>
            </a:r>
            <a:r>
              <a:rPr lang="en-BR" sz="3600"/>
              <a:t>: P</a:t>
            </a:r>
            <a:r>
              <a:rPr lang="en-US" sz="3600" dirty="0" err="1"/>
              <a:t>lataforma</a:t>
            </a:r>
            <a:r>
              <a:rPr lang="en-US" sz="3600" dirty="0"/>
              <a:t> </a:t>
            </a:r>
            <a:r>
              <a:rPr lang="en-US" sz="3600" dirty="0" err="1"/>
              <a:t>Semântica</a:t>
            </a:r>
            <a:r>
              <a:rPr lang="en-US" sz="3600" dirty="0"/>
              <a:t> de </a:t>
            </a:r>
            <a:r>
              <a:rPr lang="en-US" sz="3600" dirty="0" err="1"/>
              <a:t>Gestão</a:t>
            </a:r>
            <a:r>
              <a:rPr lang="en-US" sz="3600" dirty="0"/>
              <a:t> </a:t>
            </a:r>
            <a:r>
              <a:rPr lang="en-US" sz="3600" dirty="0" err="1"/>
              <a:t>Democrática</a:t>
            </a:r>
            <a:r>
              <a:rPr lang="en-US" sz="3600" dirty="0"/>
              <a:t> de Atos </a:t>
            </a:r>
            <a:r>
              <a:rPr lang="en-US" sz="3600" dirty="0" err="1"/>
              <a:t>Normativos</a:t>
            </a:r>
            <a:r>
              <a:rPr lang="en-US" sz="3600" dirty="0"/>
              <a:t> da </a:t>
            </a:r>
            <a:r>
              <a:rPr lang="en-US" sz="3600" dirty="0" err="1"/>
              <a:t>Educação</a:t>
            </a:r>
            <a:r>
              <a:rPr lang="en-US" sz="3600" dirty="0"/>
              <a:t>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err="1"/>
              <a:t>Período</a:t>
            </a:r>
            <a:r>
              <a:rPr lang="en-US" sz="3600" dirty="0"/>
              <a:t>: Agosto de 2018 a Abril de 2022.</a:t>
            </a:r>
          </a:p>
        </p:txBody>
      </p:sp>
      <p:grpSp>
        <p:nvGrpSpPr>
          <p:cNvPr id="20" name="Google Shape;529;g12751baf704_0_60">
            <a:extLst>
              <a:ext uri="{FF2B5EF4-FFF2-40B4-BE49-F238E27FC236}">
                <a16:creationId xmlns:a16="http://schemas.microsoft.com/office/drawing/2014/main" id="{EDE2172E-61C9-166F-0EBA-5497EFD1716F}"/>
              </a:ext>
            </a:extLst>
          </p:cNvPr>
          <p:cNvGrpSpPr/>
          <p:nvPr/>
        </p:nvGrpSpPr>
        <p:grpSpPr>
          <a:xfrm>
            <a:off x="4398" y="6296056"/>
            <a:ext cx="12192000" cy="493594"/>
            <a:chOff x="-1" y="6364705"/>
            <a:chExt cx="12192000" cy="493200"/>
          </a:xfrm>
        </p:grpSpPr>
        <p:sp>
          <p:nvSpPr>
            <p:cNvPr id="21" name="Google Shape;530;g12751baf704_0_60">
              <a:extLst>
                <a:ext uri="{FF2B5EF4-FFF2-40B4-BE49-F238E27FC236}">
                  <a16:creationId xmlns:a16="http://schemas.microsoft.com/office/drawing/2014/main" id="{846A3FA0-CBAF-917C-4926-024F095BC8D9}"/>
                </a:ext>
              </a:extLst>
            </p:cNvPr>
            <p:cNvSpPr/>
            <p:nvPr/>
          </p:nvSpPr>
          <p:spPr>
            <a:xfrm>
              <a:off x="-1" y="6364705"/>
              <a:ext cx="12192000" cy="49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531;g12751baf704_0_60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5AB007E0-B1D0-6F39-934D-873E47515DD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097" y="6459640"/>
              <a:ext cx="842347" cy="32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532;g12751baf704_0_60">
              <a:extLst>
                <a:ext uri="{FF2B5EF4-FFF2-40B4-BE49-F238E27FC236}">
                  <a16:creationId xmlns:a16="http://schemas.microsoft.com/office/drawing/2014/main" id="{5EBF356B-2A04-8093-0803-B544A3066324}"/>
                </a:ext>
              </a:extLst>
            </p:cNvPr>
            <p:cNvSpPr txBox="1"/>
            <p:nvPr/>
          </p:nvSpPr>
          <p:spPr>
            <a:xfrm>
              <a:off x="7511278" y="6495269"/>
              <a:ext cx="3665700" cy="25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1" i="0" u="none" strike="noStrike" cap="none" dirty="0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A Plataforma </a:t>
              </a:r>
              <a:r>
                <a:rPr lang="en-US" sz="1050" b="1" i="0" u="none" strike="noStrike" cap="none" dirty="0" err="1">
                  <a:solidFill>
                    <a:srgbClr val="182B39"/>
                  </a:solidFill>
                  <a:latin typeface="Arial"/>
                  <a:ea typeface="Arial"/>
                  <a:cs typeface="Arial"/>
                  <a:sym typeface="Arial"/>
                </a:rPr>
                <a:t>Normativas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533;g12751baf704_0_60">
              <a:extLst>
                <a:ext uri="{FF2B5EF4-FFF2-40B4-BE49-F238E27FC236}">
                  <a16:creationId xmlns:a16="http://schemas.microsoft.com/office/drawing/2014/main" id="{7FB2CC45-9625-D885-6AEE-D01F72810596}"/>
                </a:ext>
              </a:extLst>
            </p:cNvPr>
            <p:cNvCxnSpPr/>
            <p:nvPr/>
          </p:nvCxnSpPr>
          <p:spPr>
            <a:xfrm rot="10800000">
              <a:off x="1220663" y="6631180"/>
              <a:ext cx="73947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130247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696</Words>
  <Application>Microsoft Macintosh PowerPoint</Application>
  <PresentationFormat>Widescreen</PresentationFormat>
  <Paragraphs>137</Paragraphs>
  <Slides>42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Roboto</vt:lpstr>
      <vt:lpstr>Tema do Office</vt:lpstr>
      <vt:lpstr>2_Tema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 NORMATIVAS | RESULTADOS (ENGAJAMENTO)</vt:lpstr>
      <vt:lpstr>PROJETO NORMATIVAS | RESULTADOS (ENGAJAMENTO)</vt:lpstr>
      <vt:lpstr>PROJETO NORMATIVAS | LIMITAÇÕES E PERCEPÇÕES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SAMSUNG</dc:creator>
  <cp:lastModifiedBy>Ranilson Paiva</cp:lastModifiedBy>
  <cp:revision>9</cp:revision>
  <dcterms:created xsi:type="dcterms:W3CDTF">2021-05-05T14:59:20Z</dcterms:created>
  <dcterms:modified xsi:type="dcterms:W3CDTF">2022-05-17T17:21:10Z</dcterms:modified>
</cp:coreProperties>
</file>