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7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esp.sp.gov.br/ceesp/textos/2020/2020-00513-Delib-191-20-Indic-202-20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4210BA9D-B4AC-4A1D-B63B-44F10A9A7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AB57F67-BA3E-4168-B776-298ABEE40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A37E474-2AB5-44C2-89C5-00B18BBF0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C7682BD-43A7-412C-9D1C-C253EDF7F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E322CA5-5700-49C5-B2F4-5451AEC68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FF4B5E5-C2CB-47A0-BDC9-D9560C77B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C206FD4-2993-45C6-A6D2-945277425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AC4F993-F14F-4F25-A6AB-1AD9E2A82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CD13FF4-3251-4983-B074-BD35A9902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C29599F-E653-48F7-963E-D827A452B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280" y="2605472"/>
            <a:ext cx="9535448" cy="1792314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400" b="1" dirty="0"/>
              <a:t>Termo de Colaboração – Abertura de Polo de Apoio Presencial em outra Unidade da Federação – Estado da Arte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3DC645-DA55-4C3F-AD08-F067C353B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159" y="4923251"/>
            <a:ext cx="3776415" cy="868272"/>
          </a:xfrm>
        </p:spPr>
        <p:txBody>
          <a:bodyPr anchor="t">
            <a:normAutofit fontScale="92500"/>
          </a:bodyPr>
          <a:lstStyle/>
          <a:p>
            <a:r>
              <a:rPr lang="pt-BR" sz="2200" b="1" dirty="0"/>
              <a:t>Arthur José Pavan Torres</a:t>
            </a:r>
          </a:p>
          <a:p>
            <a:r>
              <a:rPr lang="pt-BR" sz="2200" b="1" dirty="0"/>
              <a:t>CEE-SP</a:t>
            </a:r>
          </a:p>
        </p:txBody>
      </p:sp>
      <p:grpSp>
        <p:nvGrpSpPr>
          <p:cNvPr id="23" name="Cross">
            <a:extLst>
              <a:ext uri="{FF2B5EF4-FFF2-40B4-BE49-F238E27FC236}">
                <a16:creationId xmlns:a16="http://schemas.microsoft.com/office/drawing/2014/main" id="{80F56037-8334-4400-9C7A-A3BEFA96A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60AD0EB-D554-49C4-9728-C64D6D686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9432895-644F-4E09-97C7-F8DB36AA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562E4A23-ACCE-4F7A-B3CE-B7F0EA98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132" y="-3926"/>
            <a:ext cx="6402214" cy="2432841"/>
          </a:xfrm>
          <a:prstGeom prst="rect">
            <a:avLst/>
          </a:prstGeom>
        </p:spPr>
      </p:pic>
      <p:grpSp>
        <p:nvGrpSpPr>
          <p:cNvPr id="27" name="Bottom Right">
            <a:extLst>
              <a:ext uri="{FF2B5EF4-FFF2-40B4-BE49-F238E27FC236}">
                <a16:creationId xmlns:a16="http://schemas.microsoft.com/office/drawing/2014/main" id="{6B310A71-665E-47AB-9D80-2D90F7D92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AD1AF10-782F-4908-A718-EA87EC7170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9" name="Graphic 157">
              <a:extLst>
                <a:ext uri="{FF2B5EF4-FFF2-40B4-BE49-F238E27FC236}">
                  <a16:creationId xmlns:a16="http://schemas.microsoft.com/office/drawing/2014/main" id="{A935357A-B553-44CD-9376-FE1E60575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71A180B9-74EE-45CB-8BC1-41E1C07585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D0ED6DBC-425A-4959-8ACF-4263EEF246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1B431B70-9FAD-408D-890D-646D484045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8E532E75-ACFE-4179-B41D-039B3B768C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1C81F463-8260-4AAF-9233-3FE29293CD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5D51C233-AAFA-43B0-85ED-E42E8DE5E5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0D7BBAB6-5F70-4658-9F1E-4F56C83F04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FADCFE9-3879-4BEB-8C66-8CDE96527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5240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62E4A23-ACCE-4F7A-B3CE-B7F0EA98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734" y="0"/>
            <a:ext cx="3932266" cy="1494261"/>
          </a:xfrm>
          <a:prstGeom prst="rect">
            <a:avLst/>
          </a:prstGeom>
        </p:spPr>
      </p:pic>
      <p:sp>
        <p:nvSpPr>
          <p:cNvPr id="5" name="Subtítulo 4">
            <a:extLst>
              <a:ext uri="{FF2B5EF4-FFF2-40B4-BE49-F238E27FC236}">
                <a16:creationId xmlns:a16="http://schemas.microsoft.com/office/drawing/2014/main" id="{44490AE1-3DD0-411E-BB2B-EB6EB950A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33631"/>
            <a:ext cx="9144000" cy="3008220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800" dirty="0"/>
              <a:t>Atualizar as normas relativas ao credenciamento de EAD nos Estados e Distrito Federal.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800" dirty="0"/>
              <a:t>Proposta de criar uma base de consulta para todos os Estados e Distrito com as informações dos Polos de Instituições Credenciadas em outras Unidades da Federação.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pt-BR" dirty="0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7E0614B8-970A-4BA6-9A38-6FC04631E26A}"/>
              </a:ext>
            </a:extLst>
          </p:cNvPr>
          <p:cNvSpPr txBox="1">
            <a:spLocks/>
          </p:cNvSpPr>
          <p:nvPr/>
        </p:nvSpPr>
        <p:spPr>
          <a:xfrm>
            <a:off x="2774920" y="995674"/>
            <a:ext cx="5166360" cy="86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/>
              <a:t>Ações sugeridas</a:t>
            </a:r>
          </a:p>
        </p:txBody>
      </p:sp>
    </p:spTree>
    <p:extLst>
      <p:ext uri="{BB962C8B-B14F-4D97-AF65-F5344CB8AC3E}">
        <p14:creationId xmlns:p14="http://schemas.microsoft.com/office/powerpoint/2010/main" val="283479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63DC645-DA55-4C3F-AD08-F067C353B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3227" y="493748"/>
            <a:ext cx="6279589" cy="868272"/>
          </a:xfrm>
        </p:spPr>
        <p:txBody>
          <a:bodyPr anchor="t">
            <a:noAutofit/>
          </a:bodyPr>
          <a:lstStyle/>
          <a:p>
            <a:r>
              <a:rPr lang="pt-BR" sz="2800" b="1" dirty="0"/>
              <a:t>19 Estados e o Distrito Federal que </a:t>
            </a:r>
            <a:r>
              <a:rPr lang="pt-BR" sz="2800" b="1" dirty="0">
                <a:highlight>
                  <a:srgbClr val="FFFF00"/>
                </a:highlight>
              </a:rPr>
              <a:t>aderiram</a:t>
            </a:r>
            <a:r>
              <a:rPr lang="pt-BR" sz="2800" b="1" dirty="0"/>
              <a:t> ao Termo de Colaboração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62E4A23-ACCE-4F7A-B3CE-B7F0EA98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734" y="0"/>
            <a:ext cx="3932266" cy="1494261"/>
          </a:xfrm>
          <a:prstGeom prst="rect">
            <a:avLst/>
          </a:prstGeom>
        </p:spPr>
      </p:pic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64414202-0C60-4082-B06E-51AA39151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82301"/>
              </p:ext>
            </p:extLst>
          </p:nvPr>
        </p:nvGraphicFramePr>
        <p:xfrm>
          <a:off x="1190849" y="1670364"/>
          <a:ext cx="8187070" cy="44220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9023">
                  <a:extLst>
                    <a:ext uri="{9D8B030D-6E8A-4147-A177-3AD203B41FA5}">
                      <a16:colId xmlns:a16="http://schemas.microsoft.com/office/drawing/2014/main" val="3739467312"/>
                    </a:ext>
                  </a:extLst>
                </a:gridCol>
                <a:gridCol w="4118047">
                  <a:extLst>
                    <a:ext uri="{9D8B030D-6E8A-4147-A177-3AD203B41FA5}">
                      <a16:colId xmlns:a16="http://schemas.microsoft.com/office/drawing/2014/main" val="231720262"/>
                    </a:ext>
                  </a:extLst>
                </a:gridCol>
              </a:tblGrid>
              <a:tr h="40200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321976"/>
                  </a:ext>
                </a:extLst>
              </a:tr>
              <a:tr h="40200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Acre (AC) – 23/11/2016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Pará (PA) – 23/11/2016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3277801"/>
                  </a:ext>
                </a:extLst>
              </a:tr>
              <a:tr h="40200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Alagoas (AL) – 23/11/2016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Paraná (PR) – 23/11/2016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827759"/>
                  </a:ext>
                </a:extLst>
              </a:tr>
              <a:tr h="40200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Amapá (AP) – 23/11/2016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Pernambuco (PE) – 06/02/2017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7464279"/>
                  </a:ext>
                </a:extLst>
              </a:tr>
              <a:tr h="40200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Bahia (BA) – 23/11/2016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Piauí (PI) – 23/11/2016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2964928"/>
                  </a:ext>
                </a:extLst>
              </a:tr>
              <a:tr h="40200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Ceará (CE) – 23/11/2016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Grande do Norte (RN) – 23/11/2016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0902892"/>
                  </a:ext>
                </a:extLst>
              </a:tr>
              <a:tr h="40200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Distrito Federal (DF) – 23/11/2016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Grande do Sul (RS) – 30/11/2016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3806577"/>
                  </a:ext>
                </a:extLst>
              </a:tr>
              <a:tr h="40200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Espírito Santo (ES) – 23/11/2016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Rondônia (RO) – 23/11/2016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6255457"/>
                  </a:ext>
                </a:extLst>
              </a:tr>
              <a:tr h="40200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Goiás (GO) – 23/11/2016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Roraima (RR) – 23/11/2016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7176569"/>
                  </a:ext>
                </a:extLst>
              </a:tr>
              <a:tr h="40200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 Grosso (MT) – 23/11/2016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São Paulo (SP) – 01/02/2017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1881842"/>
                  </a:ext>
                </a:extLst>
              </a:tr>
              <a:tr h="40200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 Grosso do Sul (MS) – 23/11/2016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Tocantins (TO) – 23/11/2016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990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0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63DC645-DA55-4C3F-AD08-F067C353B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4102" y="312994"/>
            <a:ext cx="5609738" cy="868272"/>
          </a:xfrm>
        </p:spPr>
        <p:txBody>
          <a:bodyPr anchor="t">
            <a:noAutofit/>
          </a:bodyPr>
          <a:lstStyle/>
          <a:p>
            <a:r>
              <a:rPr lang="pt-BR" sz="2800" b="1" dirty="0"/>
              <a:t>7 Estados que </a:t>
            </a:r>
            <a:r>
              <a:rPr lang="pt-BR" sz="2800" b="1" dirty="0">
                <a:highlight>
                  <a:srgbClr val="FFFF00"/>
                </a:highlight>
              </a:rPr>
              <a:t>não aderiram</a:t>
            </a:r>
            <a:r>
              <a:rPr lang="pt-BR" sz="2800" b="1" dirty="0"/>
              <a:t> ao Termo de Colaboração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62E4A23-ACCE-4F7A-B3CE-B7F0EA98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734" y="0"/>
            <a:ext cx="3932266" cy="1494261"/>
          </a:xfrm>
          <a:prstGeom prst="rect">
            <a:avLst/>
          </a:prstGeom>
        </p:spPr>
      </p:pic>
      <p:graphicFrame>
        <p:nvGraphicFramePr>
          <p:cNvPr id="5" name="Tabela 7">
            <a:extLst>
              <a:ext uri="{FF2B5EF4-FFF2-40B4-BE49-F238E27FC236}">
                <a16:creationId xmlns:a16="http://schemas.microsoft.com/office/drawing/2014/main" id="{C7F06C5F-6807-487B-A001-96EEBFA31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769396"/>
              </p:ext>
            </p:extLst>
          </p:nvPr>
        </p:nvGraphicFramePr>
        <p:xfrm>
          <a:off x="3902149" y="1787321"/>
          <a:ext cx="3859617" cy="32312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59617">
                  <a:extLst>
                    <a:ext uri="{9D8B030D-6E8A-4147-A177-3AD203B41FA5}">
                      <a16:colId xmlns:a16="http://schemas.microsoft.com/office/drawing/2014/main" val="3739467312"/>
                    </a:ext>
                  </a:extLst>
                </a:gridCol>
              </a:tblGrid>
              <a:tr h="40390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Estado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321976"/>
                  </a:ext>
                </a:extLst>
              </a:tr>
              <a:tr h="40390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Amazonas (AM)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3277801"/>
                  </a:ext>
                </a:extLst>
              </a:tr>
              <a:tr h="40390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Maranhão (MA)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2964928"/>
                  </a:ext>
                </a:extLst>
              </a:tr>
              <a:tr h="40390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Minas Gerais (MG)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0902892"/>
                  </a:ext>
                </a:extLst>
              </a:tr>
              <a:tr h="40390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Paraíba (PB)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990992"/>
                  </a:ext>
                </a:extLst>
              </a:tr>
              <a:tr h="40390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de Janeiro (RJ)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173688"/>
                  </a:ext>
                </a:extLst>
              </a:tr>
              <a:tr h="40390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Catarina (SC)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3015873"/>
                  </a:ext>
                </a:extLst>
              </a:tr>
              <a:tr h="40390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Sergipe (SE)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5609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2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62E4A23-ACCE-4F7A-B3CE-B7F0EA98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734" y="0"/>
            <a:ext cx="3932266" cy="1494261"/>
          </a:xfrm>
          <a:prstGeom prst="rect">
            <a:avLst/>
          </a:prstGeom>
        </p:spPr>
      </p:pic>
      <p:sp>
        <p:nvSpPr>
          <p:cNvPr id="5" name="Subtítulo 4">
            <a:extLst>
              <a:ext uri="{FF2B5EF4-FFF2-40B4-BE49-F238E27FC236}">
                <a16:creationId xmlns:a16="http://schemas.microsoft.com/office/drawing/2014/main" id="{44490AE1-3DD0-411E-BB2B-EB6EB950A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33631"/>
            <a:ext cx="9144000" cy="2827467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800" dirty="0"/>
              <a:t>18 Estados e o Distrito Federal mantém a adesão ao Termo de Colaboração.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800" dirty="0"/>
              <a:t>7 Estados que não haviam aderido ao Termo de Colaboração permanecem fora dele.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800" dirty="0"/>
              <a:t>1 Estado saiu do Termo de Colaboração – São Paulo.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pt-BR" dirty="0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7E0614B8-970A-4BA6-9A38-6FC04631E26A}"/>
              </a:ext>
            </a:extLst>
          </p:cNvPr>
          <p:cNvSpPr txBox="1">
            <a:spLocks/>
          </p:cNvSpPr>
          <p:nvPr/>
        </p:nvSpPr>
        <p:spPr>
          <a:xfrm>
            <a:off x="2689860" y="481316"/>
            <a:ext cx="5166360" cy="86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/>
              <a:t>Situação atual</a:t>
            </a:r>
          </a:p>
        </p:txBody>
      </p:sp>
    </p:spTree>
    <p:extLst>
      <p:ext uri="{BB962C8B-B14F-4D97-AF65-F5344CB8AC3E}">
        <p14:creationId xmlns:p14="http://schemas.microsoft.com/office/powerpoint/2010/main" val="368879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62E4A23-ACCE-4F7A-B3CE-B7F0EA98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734" y="0"/>
            <a:ext cx="3932266" cy="1494261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E0614B8-970A-4BA6-9A38-6FC04631E26A}"/>
              </a:ext>
            </a:extLst>
          </p:cNvPr>
          <p:cNvSpPr txBox="1">
            <a:spLocks/>
          </p:cNvSpPr>
          <p:nvPr/>
        </p:nvSpPr>
        <p:spPr>
          <a:xfrm>
            <a:off x="2169042" y="481316"/>
            <a:ext cx="6090692" cy="8682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/>
              <a:t>Levantamento de normas para autorização de Polo de Apoio Presencial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E5F64CB-5766-40E9-B573-254BC726C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76787"/>
              </p:ext>
            </p:extLst>
          </p:nvPr>
        </p:nvGraphicFramePr>
        <p:xfrm>
          <a:off x="1063256" y="1681099"/>
          <a:ext cx="10409275" cy="517690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0409275">
                  <a:extLst>
                    <a:ext uri="{9D8B030D-6E8A-4147-A177-3AD203B41FA5}">
                      <a16:colId xmlns:a16="http://schemas.microsoft.com/office/drawing/2014/main" val="3278667273"/>
                    </a:ext>
                  </a:extLst>
                </a:gridCol>
              </a:tblGrid>
              <a:tr h="547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u="sng" dirty="0">
                          <a:effectLst/>
                        </a:rPr>
                        <a:t>Acre – AC</a:t>
                      </a:r>
                      <a:endParaRPr lang="pt-BR" sz="10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RESOLUÇÃO CEE/AC Nº 177/2013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Pedido pode ser feito, com base no artigo 30 da Resolução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267" marR="50267" marT="0" marB="0"/>
                </a:tc>
                <a:extLst>
                  <a:ext uri="{0D108BD9-81ED-4DB2-BD59-A6C34878D82A}">
                    <a16:rowId xmlns:a16="http://schemas.microsoft.com/office/drawing/2014/main" val="1733555644"/>
                  </a:ext>
                </a:extLst>
              </a:tr>
              <a:tr h="7822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u="sng" dirty="0">
                          <a:effectLst/>
                        </a:rPr>
                        <a:t>Alagoas – AL</a:t>
                      </a:r>
                      <a:endParaRPr lang="pt-BR" sz="1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Segue a legislação federal.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Alagoas ainda não baixou ato normativo regulamentando a oferta de cursos na modalidade EAD, porém faz referências na Resolução n. 29/2016 e segue as normativas emanadas pelo CNE, inclusive no que tange a pedidos de Instituições de outros estados que peticionam a instalação de Polo de Apoio no Estado de Alagoas. Já autorizaram algumas solicitações de diversos estados.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Em síntese, além da legislação federal tem a Resolução 29/2016.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 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267" marR="50267" marT="0" marB="0"/>
                </a:tc>
                <a:extLst>
                  <a:ext uri="{0D108BD9-81ED-4DB2-BD59-A6C34878D82A}">
                    <a16:rowId xmlns:a16="http://schemas.microsoft.com/office/drawing/2014/main" val="3952965102"/>
                  </a:ext>
                </a:extLst>
              </a:tr>
              <a:tr h="12011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u="sng" dirty="0">
                          <a:effectLst/>
                        </a:rPr>
                        <a:t>Amapá – AP</a:t>
                      </a:r>
                      <a:endParaRPr lang="pt-BR" sz="10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Resolução 36/07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Exige 20% presencial.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Pode solicitar polo através deste artigo: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Art. 27 – A instituição de Ensino, credenciada para ministrar Educação a Distância, para oferecer os seus cursos fora do âmbito do Estado do Amapá, deverão adotar os seguintes procedimentos: § 1º promover infraestrutura adequada de atendimento e acompanhamento ao aluno, devendo efetivar comunicação ao CEE do âmbito jurisdicional do local onde pretende atuar, submetendo a este suas ações educacionais, para fins de acompanhamento, avaliação, fiscalização e, se for o caso, ao atendimento de normas complementares estaduais. § 2º A Instituição de Ensino credenciada por outros Conselhos Estaduais de Educação, para oferecer cursos de Educação a Distância, poderá atuar no Estado do Amapá, após comunicação prévia a este CEE/AP, devendo submeter sua ação educacional, ao acompanhamento, avaliação e fiscalização deste órgão.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267" marR="50267" marT="0" marB="0"/>
                </a:tc>
                <a:extLst>
                  <a:ext uri="{0D108BD9-81ED-4DB2-BD59-A6C34878D82A}">
                    <a16:rowId xmlns:a16="http://schemas.microsoft.com/office/drawing/2014/main" val="1690677771"/>
                  </a:ext>
                </a:extLst>
              </a:tr>
              <a:tr h="6507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u="sng">
                          <a:effectLst/>
                        </a:rPr>
                        <a:t>Amazonas – AM</a:t>
                      </a:r>
                      <a:endParaRPr lang="pt-BR" sz="10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Segue a legislação federal.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No Amazonas  abertura de Polo continua se orientando pela legislação Nacional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 Educação de Jovens e Adultos segue o que determina a Resolução 137/2012-CEE/AM.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267" marR="50267" marT="0" marB="0"/>
                </a:tc>
                <a:extLst>
                  <a:ext uri="{0D108BD9-81ED-4DB2-BD59-A6C34878D82A}">
                    <a16:rowId xmlns:a16="http://schemas.microsoft.com/office/drawing/2014/main" val="3691489011"/>
                  </a:ext>
                </a:extLst>
              </a:tr>
              <a:tr h="6507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u="sng" dirty="0">
                          <a:effectLst/>
                        </a:rPr>
                        <a:t>Bahia – BA</a:t>
                      </a:r>
                      <a:endParaRPr lang="pt-BR" sz="10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Res. CEE 79/2008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Não aceita a abertura de </a:t>
                      </a:r>
                      <a:r>
                        <a:rPr lang="pt-BR" sz="1000" dirty="0" err="1">
                          <a:effectLst/>
                        </a:rPr>
                        <a:t>pólos</a:t>
                      </a:r>
                      <a:r>
                        <a:rPr lang="pt-BR" sz="1000" dirty="0">
                          <a:effectLst/>
                        </a:rPr>
                        <a:t> de outros Estados.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Tem que haver credenciamento da escola no próprio Estado.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267" marR="50267" marT="0" marB="0"/>
                </a:tc>
                <a:extLst>
                  <a:ext uri="{0D108BD9-81ED-4DB2-BD59-A6C34878D82A}">
                    <a16:rowId xmlns:a16="http://schemas.microsoft.com/office/drawing/2014/main" val="21270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03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62E4A23-ACCE-4F7A-B3CE-B7F0EA98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734" y="0"/>
            <a:ext cx="3932266" cy="1494261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E0614B8-970A-4BA6-9A38-6FC04631E26A}"/>
              </a:ext>
            </a:extLst>
          </p:cNvPr>
          <p:cNvSpPr txBox="1">
            <a:spLocks/>
          </p:cNvSpPr>
          <p:nvPr/>
        </p:nvSpPr>
        <p:spPr>
          <a:xfrm>
            <a:off x="2179674" y="481316"/>
            <a:ext cx="6080060" cy="8682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/>
              <a:t>Levantamento de normas para autorização de Polo de Apoio Presencial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E5F64CB-5766-40E9-B573-254BC726C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984114"/>
              </p:ext>
            </p:extLst>
          </p:nvPr>
        </p:nvGraphicFramePr>
        <p:xfrm>
          <a:off x="1711841" y="1643117"/>
          <a:ext cx="8803759" cy="479540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8803759">
                  <a:extLst>
                    <a:ext uri="{9D8B030D-6E8A-4147-A177-3AD203B41FA5}">
                      <a16:colId xmlns:a16="http://schemas.microsoft.com/office/drawing/2014/main" val="3278667273"/>
                    </a:ext>
                  </a:extLst>
                </a:gridCol>
              </a:tblGrid>
              <a:tr h="547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Ceará – CE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none" strike="noStrik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CE - Resolução 360/2000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Não prevê instalação de polos de Instituições de outros Estados.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3555644"/>
                  </a:ext>
                </a:extLst>
              </a:tr>
              <a:tr h="5317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Distrito Federal – DF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Resolução nº 2/2020-CEDF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965102"/>
                  </a:ext>
                </a:extLst>
              </a:tr>
              <a:tr h="6099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Espírito Santo – ES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Res. 3777/2014, capítulo VII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Artigo 419 ao 425, alterados pela Res. 5795/2021, republicada em 27/12/2021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0677771"/>
                  </a:ext>
                </a:extLst>
              </a:tr>
              <a:tr h="6507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Goiás – GO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Res. 02/2008 Instrução Normativa 01/2012 (AGUARDANDO ATUALIZADA PELO CE)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Artigo 17 da Instrução 01/2012 regulamenta o regime de colaboração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a) Resolução CEE/CP N. 2/2008 e a Instrução Normativa N. 1/2012, que trata da Educação à Distância em Goiás;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b) Resolução CEE/CP N. 3/2018  que trata  sobre a educação básica e EJA;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 Resolução CEE/CP N. 8/2016, que trata sobre a Educação de Jovens e Adultos/EJA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d) Resolução CEE/CP N. 4/2015 que trata sobre a Educação Profissional.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1489011"/>
                  </a:ext>
                </a:extLst>
              </a:tr>
              <a:tr h="6507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Ceará – CE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none" strike="noStrik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CE - Resolução 360/2000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Não prevê instalação de polos de Instituições de outros Estados.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0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70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62E4A23-ACCE-4F7A-B3CE-B7F0EA98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734" y="0"/>
            <a:ext cx="3932266" cy="1494261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E0614B8-970A-4BA6-9A38-6FC04631E26A}"/>
              </a:ext>
            </a:extLst>
          </p:cNvPr>
          <p:cNvSpPr txBox="1">
            <a:spLocks/>
          </p:cNvSpPr>
          <p:nvPr/>
        </p:nvSpPr>
        <p:spPr>
          <a:xfrm>
            <a:off x="2062716" y="563289"/>
            <a:ext cx="6101325" cy="8682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/>
              <a:t>Levantamento de normas para autorização de Polo de Apoio Presencial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E5F64CB-5766-40E9-B573-254BC726C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673154"/>
              </p:ext>
            </p:extLst>
          </p:nvPr>
        </p:nvGraphicFramePr>
        <p:xfrm>
          <a:off x="1945757" y="1829798"/>
          <a:ext cx="9069573" cy="449188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9069573">
                  <a:extLst>
                    <a:ext uri="{9D8B030D-6E8A-4147-A177-3AD203B41FA5}">
                      <a16:colId xmlns:a16="http://schemas.microsoft.com/office/drawing/2014/main" val="3278667273"/>
                    </a:ext>
                  </a:extLst>
                </a:gridCol>
              </a:tblGrid>
              <a:tr h="547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Maranhão </a:t>
                      </a:r>
                      <a:r>
                        <a:rPr lang="pt-BR" sz="1100" b="1" u="sng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–MA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Res. 045/2009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3555644"/>
                  </a:ext>
                </a:extLst>
              </a:tr>
              <a:tr h="3990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Mato Grosso – MT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Res. 004/12 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965102"/>
                  </a:ext>
                </a:extLst>
              </a:tr>
              <a:tr h="6099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Mato Grosso do Sul-MS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Deliberação CEE/MS 11.055 de 26 de junho de 2017.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Resolução / </a:t>
                      </a:r>
                      <a:r>
                        <a:rPr lang="pt-BR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Sed</a:t>
                      </a: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. 3351 de 30 de novembro de 2017.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Deliberação 10814 de 10 de março de 2016]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0677771"/>
                  </a:ext>
                </a:extLst>
              </a:tr>
              <a:tr h="3720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Minas Gerais – MG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Res. 458/2013Res. 441/2001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1489011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Maranhão </a:t>
                      </a:r>
                      <a:r>
                        <a:rPr lang="pt-BR" sz="1100" b="1" u="sng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–MA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Res. 045/2009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0242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Pará </a:t>
                      </a:r>
                      <a:r>
                        <a:rPr lang="pt-BR" sz="1100" b="1" u="sng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– PA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Res. 01/2010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Norma genérica. Não existe dispositivo legal para instalação de polos.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6178573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Paraíba – PB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Resolução 118/2011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Não prevê autorização de Polo de Apoio Presencial por instituição credenciada noutro Estado.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Exige que a Instituição tenha curso presencial devidamente reconhecido.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982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49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62E4A23-ACCE-4F7A-B3CE-B7F0EA98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734" y="0"/>
            <a:ext cx="3932266" cy="1494261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E0614B8-970A-4BA6-9A38-6FC04631E26A}"/>
              </a:ext>
            </a:extLst>
          </p:cNvPr>
          <p:cNvSpPr txBox="1">
            <a:spLocks/>
          </p:cNvSpPr>
          <p:nvPr/>
        </p:nvSpPr>
        <p:spPr>
          <a:xfrm>
            <a:off x="2158409" y="481316"/>
            <a:ext cx="6101325" cy="8682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/>
              <a:t>Levantamento de normas para autorização de Polo de Apoio Presencial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E5F64CB-5766-40E9-B573-254BC726C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037559"/>
              </p:ext>
            </p:extLst>
          </p:nvPr>
        </p:nvGraphicFramePr>
        <p:xfrm>
          <a:off x="1743739" y="1675015"/>
          <a:ext cx="9590567" cy="4859674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9590567">
                  <a:extLst>
                    <a:ext uri="{9D8B030D-6E8A-4147-A177-3AD203B41FA5}">
                      <a16:colId xmlns:a16="http://schemas.microsoft.com/office/drawing/2014/main" val="3278667273"/>
                    </a:ext>
                  </a:extLst>
                </a:gridCol>
              </a:tblGrid>
              <a:tr h="547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Paraná – PR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Deliberação CEE/PR nº 11/21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3555644"/>
                  </a:ext>
                </a:extLst>
              </a:tr>
              <a:tr h="3990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Pernambuco – PE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Resolução CEE/PE N.3 de 09 de maio de 2016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Artigos 41,42,43 definem todo o processo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965102"/>
                  </a:ext>
                </a:extLst>
              </a:tr>
              <a:tr h="6099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Piauí – PI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Resolução CEE/PI nº 128/2015.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0677771"/>
                  </a:ext>
                </a:extLst>
              </a:tr>
              <a:tr h="3720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Rio de Janeiro – RJ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Deliberação 345/2014 e 368/2018.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1489011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Paraná – PR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Deliberação CEE/PR nº 11/21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0242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Rio Grande do Norte – RN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Resolução nº 01-2013 – CEE-RN, 21 de agosto de 2013.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Genérica. Envolve toda a educação profissional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Resolução nº 01-2015/CEE_CEN-RN, 11 de fevereiro de 2015,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Resolução nº 01-2017 – CEE-RN, 15 de março de 2017.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6178573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Rio Grande do Sul – RS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Resolução </a:t>
                      </a:r>
                      <a:r>
                        <a:rPr lang="pt-BR" sz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CEEd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 nº 337/2016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Resolução 334/2016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982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23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62E4A23-ACCE-4F7A-B3CE-B7F0EA98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734" y="0"/>
            <a:ext cx="3932266" cy="1494261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E0614B8-970A-4BA6-9A38-6FC04631E26A}"/>
              </a:ext>
            </a:extLst>
          </p:cNvPr>
          <p:cNvSpPr txBox="1">
            <a:spLocks/>
          </p:cNvSpPr>
          <p:nvPr/>
        </p:nvSpPr>
        <p:spPr>
          <a:xfrm>
            <a:off x="2689860" y="481316"/>
            <a:ext cx="5166360" cy="86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/>
              <a:t>Situação atual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E5F64CB-5766-40E9-B573-254BC726C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45087"/>
              </p:ext>
            </p:extLst>
          </p:nvPr>
        </p:nvGraphicFramePr>
        <p:xfrm>
          <a:off x="584792" y="1494261"/>
          <a:ext cx="10717618" cy="488867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0717618">
                  <a:extLst>
                    <a:ext uri="{9D8B030D-6E8A-4147-A177-3AD203B41FA5}">
                      <a16:colId xmlns:a16="http://schemas.microsoft.com/office/drawing/2014/main" val="3278667273"/>
                    </a:ext>
                  </a:extLst>
                </a:gridCol>
              </a:tblGrid>
              <a:tr h="5191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Norma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Autorização de Polo de Apoio Presencial de IE vinculada a outro Sistema de Ensino em Regime de Colaboração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267" marR="50267" marT="0" marB="0"/>
                </a:tc>
                <a:extLst>
                  <a:ext uri="{0D108BD9-81ED-4DB2-BD59-A6C34878D82A}">
                    <a16:rowId xmlns:a16="http://schemas.microsoft.com/office/drawing/2014/main" val="1081767264"/>
                  </a:ext>
                </a:extLst>
              </a:tr>
              <a:tr h="547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Rondônia – RO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Normas do MEC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Site indisponível. De acordo com ABED seguem normas do MEC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3555644"/>
                  </a:ext>
                </a:extLst>
              </a:tr>
              <a:tr h="3990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Roraima – RR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Resolução CEE/RR 07/2015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Parágrafo 7 do Artigo 12 permite a instalação de polos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965102"/>
                  </a:ext>
                </a:extLst>
              </a:tr>
              <a:tr h="6099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Santa Catarina – SC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Res. 232/2013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Permite polo com credenciamento institucional.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0677771"/>
                  </a:ext>
                </a:extLst>
              </a:tr>
              <a:tr h="3720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São Paulo – SP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Deliberação CEE nº 191/2020</a:t>
                      </a:r>
                      <a:r>
                        <a:rPr lang="pt-BR" sz="1100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, alterada pela Deliberação CEE nº 208/2022</a:t>
                      </a: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 – Exige o credenciamento das instituições de outra unidade da federação.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1489011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Sergipe – SE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Resolução Normativa 03/2016/SEDUC/SE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0242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Tocantins – TO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Resolução CEE/TO Nº 119 DE 25 DE SETEMBRO DE 2019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6178573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Rondônia – RO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Normas do MEC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Site indisponível. De acordo com ABED seguem normas do MEC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982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841192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1229</Words>
  <Application>Microsoft Office PowerPoint</Application>
  <PresentationFormat>Widescreen</PresentationFormat>
  <Paragraphs>166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9" baseType="lpstr">
      <vt:lpstr>Arial</vt:lpstr>
      <vt:lpstr>Arial Narrow</vt:lpstr>
      <vt:lpstr>Avenir Next LT Pro</vt:lpstr>
      <vt:lpstr>AvenirNext LT Pro Medium</vt:lpstr>
      <vt:lpstr>Calibri</vt:lpstr>
      <vt:lpstr>Sagona Book</vt:lpstr>
      <vt:lpstr>Times New Roman</vt:lpstr>
      <vt:lpstr>Wingdings</vt:lpstr>
      <vt:lpstr>ExploreVTI</vt:lpstr>
      <vt:lpstr>Termo de Colaboração – Abertura de Polo de Apoio Presencial em outra Unidade da Federação – Estado da Arte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 de Colaboração – Abertura de Polo de Apoio Presencial em outra Unidade da Federação – Estado da Arte</dc:title>
  <dc:creator>Arthur Jose Pavan Torres</dc:creator>
  <cp:lastModifiedBy>Arthur Jose Pavan Torres</cp:lastModifiedBy>
  <cp:revision>9</cp:revision>
  <dcterms:created xsi:type="dcterms:W3CDTF">2022-05-19T15:01:00Z</dcterms:created>
  <dcterms:modified xsi:type="dcterms:W3CDTF">2022-05-19T16:18:31Z</dcterms:modified>
</cp:coreProperties>
</file>