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210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B3C45E-59CC-1656-ED21-69033E031E9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A97D63C1-1538-78AB-12DF-4999187712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C5D4C4C7-00A7-3D11-29C3-2093307F52CC}"/>
              </a:ext>
            </a:extLst>
          </p:cNvPr>
          <p:cNvSpPr>
            <a:spLocks noGrp="1"/>
          </p:cNvSpPr>
          <p:nvPr>
            <p:ph type="dt" sz="half" idx="10"/>
          </p:nvPr>
        </p:nvSpPr>
        <p:spPr/>
        <p:txBody>
          <a:bodyPr/>
          <a:lstStyle/>
          <a:p>
            <a:fld id="{0DD85BA0-3C9A-4484-BC2C-B3D614D934DB}" type="datetimeFigureOut">
              <a:rPr lang="pt-BR" smtClean="0"/>
              <a:t>16/05/2022</a:t>
            </a:fld>
            <a:endParaRPr lang="pt-BR"/>
          </a:p>
        </p:txBody>
      </p:sp>
      <p:sp>
        <p:nvSpPr>
          <p:cNvPr id="5" name="Espaço Reservado para Rodapé 4">
            <a:extLst>
              <a:ext uri="{FF2B5EF4-FFF2-40B4-BE49-F238E27FC236}">
                <a16:creationId xmlns:a16="http://schemas.microsoft.com/office/drawing/2014/main" id="{BCE35313-FD2B-6BFD-C7D3-6A795274E9E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A076583-3303-BE52-01E9-62AB53E0D41D}"/>
              </a:ext>
            </a:extLst>
          </p:cNvPr>
          <p:cNvSpPr>
            <a:spLocks noGrp="1"/>
          </p:cNvSpPr>
          <p:nvPr>
            <p:ph type="sldNum" sz="quarter" idx="12"/>
          </p:nvPr>
        </p:nvSpPr>
        <p:spPr/>
        <p:txBody>
          <a:bodyPr/>
          <a:lstStyle/>
          <a:p>
            <a:fld id="{17BE11FB-7C3F-43BA-A479-31DAC8A18265}" type="slidenum">
              <a:rPr lang="pt-BR" smtClean="0"/>
              <a:t>‹nº›</a:t>
            </a:fld>
            <a:endParaRPr lang="pt-BR"/>
          </a:p>
        </p:txBody>
      </p:sp>
    </p:spTree>
    <p:extLst>
      <p:ext uri="{BB962C8B-B14F-4D97-AF65-F5344CB8AC3E}">
        <p14:creationId xmlns:p14="http://schemas.microsoft.com/office/powerpoint/2010/main" val="1395045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970D84-CDDA-C2F5-4108-FFB8EAAE5534}"/>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2A3DFA30-0E27-768F-3B2F-04F5AF3ED53B}"/>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86DB47B-833E-2A72-081F-B1C66D26B78E}"/>
              </a:ext>
            </a:extLst>
          </p:cNvPr>
          <p:cNvSpPr>
            <a:spLocks noGrp="1"/>
          </p:cNvSpPr>
          <p:nvPr>
            <p:ph type="dt" sz="half" idx="10"/>
          </p:nvPr>
        </p:nvSpPr>
        <p:spPr/>
        <p:txBody>
          <a:bodyPr/>
          <a:lstStyle/>
          <a:p>
            <a:fld id="{0DD85BA0-3C9A-4484-BC2C-B3D614D934DB}" type="datetimeFigureOut">
              <a:rPr lang="pt-BR" smtClean="0"/>
              <a:t>16/05/2022</a:t>
            </a:fld>
            <a:endParaRPr lang="pt-BR"/>
          </a:p>
        </p:txBody>
      </p:sp>
      <p:sp>
        <p:nvSpPr>
          <p:cNvPr id="5" name="Espaço Reservado para Rodapé 4">
            <a:extLst>
              <a:ext uri="{FF2B5EF4-FFF2-40B4-BE49-F238E27FC236}">
                <a16:creationId xmlns:a16="http://schemas.microsoft.com/office/drawing/2014/main" id="{16F8BA00-E2B0-FD7A-62F1-E34CE128495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F800105-0184-A39D-9A9D-A7546A473B01}"/>
              </a:ext>
            </a:extLst>
          </p:cNvPr>
          <p:cNvSpPr>
            <a:spLocks noGrp="1"/>
          </p:cNvSpPr>
          <p:nvPr>
            <p:ph type="sldNum" sz="quarter" idx="12"/>
          </p:nvPr>
        </p:nvSpPr>
        <p:spPr/>
        <p:txBody>
          <a:bodyPr/>
          <a:lstStyle/>
          <a:p>
            <a:fld id="{17BE11FB-7C3F-43BA-A479-31DAC8A18265}" type="slidenum">
              <a:rPr lang="pt-BR" smtClean="0"/>
              <a:t>‹nº›</a:t>
            </a:fld>
            <a:endParaRPr lang="pt-BR"/>
          </a:p>
        </p:txBody>
      </p:sp>
    </p:spTree>
    <p:extLst>
      <p:ext uri="{BB962C8B-B14F-4D97-AF65-F5344CB8AC3E}">
        <p14:creationId xmlns:p14="http://schemas.microsoft.com/office/powerpoint/2010/main" val="1786400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07E5DD1-26E3-D85C-952F-0AD6E01C2D52}"/>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30FD6532-091F-D654-4AC5-E94D6AF40127}"/>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4B99B47-A988-B216-0DC3-9E176F06052F}"/>
              </a:ext>
            </a:extLst>
          </p:cNvPr>
          <p:cNvSpPr>
            <a:spLocks noGrp="1"/>
          </p:cNvSpPr>
          <p:nvPr>
            <p:ph type="dt" sz="half" idx="10"/>
          </p:nvPr>
        </p:nvSpPr>
        <p:spPr/>
        <p:txBody>
          <a:bodyPr/>
          <a:lstStyle/>
          <a:p>
            <a:fld id="{0DD85BA0-3C9A-4484-BC2C-B3D614D934DB}" type="datetimeFigureOut">
              <a:rPr lang="pt-BR" smtClean="0"/>
              <a:t>16/05/2022</a:t>
            </a:fld>
            <a:endParaRPr lang="pt-BR"/>
          </a:p>
        </p:txBody>
      </p:sp>
      <p:sp>
        <p:nvSpPr>
          <p:cNvPr id="5" name="Espaço Reservado para Rodapé 4">
            <a:extLst>
              <a:ext uri="{FF2B5EF4-FFF2-40B4-BE49-F238E27FC236}">
                <a16:creationId xmlns:a16="http://schemas.microsoft.com/office/drawing/2014/main" id="{EA23665F-7506-278F-B495-FE211958DFD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8C38F35-0FB9-3EC7-0C0C-F48001A6E309}"/>
              </a:ext>
            </a:extLst>
          </p:cNvPr>
          <p:cNvSpPr>
            <a:spLocks noGrp="1"/>
          </p:cNvSpPr>
          <p:nvPr>
            <p:ph type="sldNum" sz="quarter" idx="12"/>
          </p:nvPr>
        </p:nvSpPr>
        <p:spPr/>
        <p:txBody>
          <a:bodyPr/>
          <a:lstStyle/>
          <a:p>
            <a:fld id="{17BE11FB-7C3F-43BA-A479-31DAC8A18265}" type="slidenum">
              <a:rPr lang="pt-BR" smtClean="0"/>
              <a:t>‹nº›</a:t>
            </a:fld>
            <a:endParaRPr lang="pt-BR"/>
          </a:p>
        </p:txBody>
      </p:sp>
    </p:spTree>
    <p:extLst>
      <p:ext uri="{BB962C8B-B14F-4D97-AF65-F5344CB8AC3E}">
        <p14:creationId xmlns:p14="http://schemas.microsoft.com/office/powerpoint/2010/main" val="151970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FB3DE4-867C-C427-6660-F4570E495CF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D2FE2518-BEDA-3601-2316-66E246AF5224}"/>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39D3E3C-B45E-5A27-EB8E-8D78B8373BA5}"/>
              </a:ext>
            </a:extLst>
          </p:cNvPr>
          <p:cNvSpPr>
            <a:spLocks noGrp="1"/>
          </p:cNvSpPr>
          <p:nvPr>
            <p:ph type="dt" sz="half" idx="10"/>
          </p:nvPr>
        </p:nvSpPr>
        <p:spPr/>
        <p:txBody>
          <a:bodyPr/>
          <a:lstStyle/>
          <a:p>
            <a:fld id="{0DD85BA0-3C9A-4484-BC2C-B3D614D934DB}" type="datetimeFigureOut">
              <a:rPr lang="pt-BR" smtClean="0"/>
              <a:t>16/05/2022</a:t>
            </a:fld>
            <a:endParaRPr lang="pt-BR"/>
          </a:p>
        </p:txBody>
      </p:sp>
      <p:sp>
        <p:nvSpPr>
          <p:cNvPr id="5" name="Espaço Reservado para Rodapé 4">
            <a:extLst>
              <a:ext uri="{FF2B5EF4-FFF2-40B4-BE49-F238E27FC236}">
                <a16:creationId xmlns:a16="http://schemas.microsoft.com/office/drawing/2014/main" id="{2D039641-7D51-D8FB-B670-1F0AD827029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CC4E24A-C598-FFC3-D5C1-F0FCB4B910A9}"/>
              </a:ext>
            </a:extLst>
          </p:cNvPr>
          <p:cNvSpPr>
            <a:spLocks noGrp="1"/>
          </p:cNvSpPr>
          <p:nvPr>
            <p:ph type="sldNum" sz="quarter" idx="12"/>
          </p:nvPr>
        </p:nvSpPr>
        <p:spPr/>
        <p:txBody>
          <a:bodyPr/>
          <a:lstStyle/>
          <a:p>
            <a:fld id="{17BE11FB-7C3F-43BA-A479-31DAC8A18265}" type="slidenum">
              <a:rPr lang="pt-BR" smtClean="0"/>
              <a:t>‹nº›</a:t>
            </a:fld>
            <a:endParaRPr lang="pt-BR"/>
          </a:p>
        </p:txBody>
      </p:sp>
    </p:spTree>
    <p:extLst>
      <p:ext uri="{BB962C8B-B14F-4D97-AF65-F5344CB8AC3E}">
        <p14:creationId xmlns:p14="http://schemas.microsoft.com/office/powerpoint/2010/main" val="1645101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F96BD3-7206-B73F-F9C7-EDEFCB68CB47}"/>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AF976694-9D51-1511-3D4A-9CDDB3F8A5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BB006293-C521-26F0-DED9-6BA3537940F0}"/>
              </a:ext>
            </a:extLst>
          </p:cNvPr>
          <p:cNvSpPr>
            <a:spLocks noGrp="1"/>
          </p:cNvSpPr>
          <p:nvPr>
            <p:ph type="dt" sz="half" idx="10"/>
          </p:nvPr>
        </p:nvSpPr>
        <p:spPr/>
        <p:txBody>
          <a:bodyPr/>
          <a:lstStyle/>
          <a:p>
            <a:fld id="{0DD85BA0-3C9A-4484-BC2C-B3D614D934DB}" type="datetimeFigureOut">
              <a:rPr lang="pt-BR" smtClean="0"/>
              <a:t>16/05/2022</a:t>
            </a:fld>
            <a:endParaRPr lang="pt-BR"/>
          </a:p>
        </p:txBody>
      </p:sp>
      <p:sp>
        <p:nvSpPr>
          <p:cNvPr id="5" name="Espaço Reservado para Rodapé 4">
            <a:extLst>
              <a:ext uri="{FF2B5EF4-FFF2-40B4-BE49-F238E27FC236}">
                <a16:creationId xmlns:a16="http://schemas.microsoft.com/office/drawing/2014/main" id="{D55231C1-2691-044E-E7B7-6438623CC47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437526C-EB60-4B2A-B516-00CCD7C5C1EE}"/>
              </a:ext>
            </a:extLst>
          </p:cNvPr>
          <p:cNvSpPr>
            <a:spLocks noGrp="1"/>
          </p:cNvSpPr>
          <p:nvPr>
            <p:ph type="sldNum" sz="quarter" idx="12"/>
          </p:nvPr>
        </p:nvSpPr>
        <p:spPr/>
        <p:txBody>
          <a:bodyPr/>
          <a:lstStyle/>
          <a:p>
            <a:fld id="{17BE11FB-7C3F-43BA-A479-31DAC8A18265}" type="slidenum">
              <a:rPr lang="pt-BR" smtClean="0"/>
              <a:t>‹nº›</a:t>
            </a:fld>
            <a:endParaRPr lang="pt-BR"/>
          </a:p>
        </p:txBody>
      </p:sp>
    </p:spTree>
    <p:extLst>
      <p:ext uri="{BB962C8B-B14F-4D97-AF65-F5344CB8AC3E}">
        <p14:creationId xmlns:p14="http://schemas.microsoft.com/office/powerpoint/2010/main" val="283532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4F2280-BFA6-1E47-C6FB-AB3A884BCC8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383AD4F-022A-FDEC-14FA-B8EC437DC34A}"/>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71ACAD6C-1535-3211-A03E-426378E7ABA8}"/>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5930DDA9-0CE3-CDA0-65EC-01138DC80212}"/>
              </a:ext>
            </a:extLst>
          </p:cNvPr>
          <p:cNvSpPr>
            <a:spLocks noGrp="1"/>
          </p:cNvSpPr>
          <p:nvPr>
            <p:ph type="dt" sz="half" idx="10"/>
          </p:nvPr>
        </p:nvSpPr>
        <p:spPr/>
        <p:txBody>
          <a:bodyPr/>
          <a:lstStyle/>
          <a:p>
            <a:fld id="{0DD85BA0-3C9A-4484-BC2C-B3D614D934DB}" type="datetimeFigureOut">
              <a:rPr lang="pt-BR" smtClean="0"/>
              <a:t>16/05/2022</a:t>
            </a:fld>
            <a:endParaRPr lang="pt-BR"/>
          </a:p>
        </p:txBody>
      </p:sp>
      <p:sp>
        <p:nvSpPr>
          <p:cNvPr id="6" name="Espaço Reservado para Rodapé 5">
            <a:extLst>
              <a:ext uri="{FF2B5EF4-FFF2-40B4-BE49-F238E27FC236}">
                <a16:creationId xmlns:a16="http://schemas.microsoft.com/office/drawing/2014/main" id="{1010EC54-02ED-126E-F298-6AF272E5688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7D53DDE-76F2-1051-31E8-38DADFC6A678}"/>
              </a:ext>
            </a:extLst>
          </p:cNvPr>
          <p:cNvSpPr>
            <a:spLocks noGrp="1"/>
          </p:cNvSpPr>
          <p:nvPr>
            <p:ph type="sldNum" sz="quarter" idx="12"/>
          </p:nvPr>
        </p:nvSpPr>
        <p:spPr/>
        <p:txBody>
          <a:bodyPr/>
          <a:lstStyle/>
          <a:p>
            <a:fld id="{17BE11FB-7C3F-43BA-A479-31DAC8A18265}" type="slidenum">
              <a:rPr lang="pt-BR" smtClean="0"/>
              <a:t>‹nº›</a:t>
            </a:fld>
            <a:endParaRPr lang="pt-BR"/>
          </a:p>
        </p:txBody>
      </p:sp>
    </p:spTree>
    <p:extLst>
      <p:ext uri="{BB962C8B-B14F-4D97-AF65-F5344CB8AC3E}">
        <p14:creationId xmlns:p14="http://schemas.microsoft.com/office/powerpoint/2010/main" val="989390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D989EE-A8EB-8F8D-B582-AB0CEFD6C57C}"/>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B2AB5DA4-6D72-4D6B-B4F8-9BD6FD3D74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69E8E4EF-092F-F1F6-B841-3F78B7286E46}"/>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FDF46C5D-AFBC-6D62-F5C8-20E82FC3BE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8C30824C-7E8E-6D8A-C8AE-78F3D198D226}"/>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A62BEC64-99B4-4B18-6E58-2366666672E9}"/>
              </a:ext>
            </a:extLst>
          </p:cNvPr>
          <p:cNvSpPr>
            <a:spLocks noGrp="1"/>
          </p:cNvSpPr>
          <p:nvPr>
            <p:ph type="dt" sz="half" idx="10"/>
          </p:nvPr>
        </p:nvSpPr>
        <p:spPr/>
        <p:txBody>
          <a:bodyPr/>
          <a:lstStyle/>
          <a:p>
            <a:fld id="{0DD85BA0-3C9A-4484-BC2C-B3D614D934DB}" type="datetimeFigureOut">
              <a:rPr lang="pt-BR" smtClean="0"/>
              <a:t>16/05/2022</a:t>
            </a:fld>
            <a:endParaRPr lang="pt-BR"/>
          </a:p>
        </p:txBody>
      </p:sp>
      <p:sp>
        <p:nvSpPr>
          <p:cNvPr id="8" name="Espaço Reservado para Rodapé 7">
            <a:extLst>
              <a:ext uri="{FF2B5EF4-FFF2-40B4-BE49-F238E27FC236}">
                <a16:creationId xmlns:a16="http://schemas.microsoft.com/office/drawing/2014/main" id="{4CB9C8A4-17D9-9989-9A5E-8E89E8FA3C89}"/>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CF743A7A-7F11-4F99-C1B6-6EF2E8EFBEE8}"/>
              </a:ext>
            </a:extLst>
          </p:cNvPr>
          <p:cNvSpPr>
            <a:spLocks noGrp="1"/>
          </p:cNvSpPr>
          <p:nvPr>
            <p:ph type="sldNum" sz="quarter" idx="12"/>
          </p:nvPr>
        </p:nvSpPr>
        <p:spPr/>
        <p:txBody>
          <a:bodyPr/>
          <a:lstStyle/>
          <a:p>
            <a:fld id="{17BE11FB-7C3F-43BA-A479-31DAC8A18265}" type="slidenum">
              <a:rPr lang="pt-BR" smtClean="0"/>
              <a:t>‹nº›</a:t>
            </a:fld>
            <a:endParaRPr lang="pt-BR"/>
          </a:p>
        </p:txBody>
      </p:sp>
    </p:spTree>
    <p:extLst>
      <p:ext uri="{BB962C8B-B14F-4D97-AF65-F5344CB8AC3E}">
        <p14:creationId xmlns:p14="http://schemas.microsoft.com/office/powerpoint/2010/main" val="96084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353126-EA3D-12F6-47A5-A5B8A716CF2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72659A4F-8390-DF15-5820-E39D9424E9DF}"/>
              </a:ext>
            </a:extLst>
          </p:cNvPr>
          <p:cNvSpPr>
            <a:spLocks noGrp="1"/>
          </p:cNvSpPr>
          <p:nvPr>
            <p:ph type="dt" sz="half" idx="10"/>
          </p:nvPr>
        </p:nvSpPr>
        <p:spPr/>
        <p:txBody>
          <a:bodyPr/>
          <a:lstStyle/>
          <a:p>
            <a:fld id="{0DD85BA0-3C9A-4484-BC2C-B3D614D934DB}" type="datetimeFigureOut">
              <a:rPr lang="pt-BR" smtClean="0"/>
              <a:t>16/05/2022</a:t>
            </a:fld>
            <a:endParaRPr lang="pt-BR"/>
          </a:p>
        </p:txBody>
      </p:sp>
      <p:sp>
        <p:nvSpPr>
          <p:cNvPr id="4" name="Espaço Reservado para Rodapé 3">
            <a:extLst>
              <a:ext uri="{FF2B5EF4-FFF2-40B4-BE49-F238E27FC236}">
                <a16:creationId xmlns:a16="http://schemas.microsoft.com/office/drawing/2014/main" id="{51FFCB56-8B98-225E-A9F4-F919DD2D35D0}"/>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26FAF002-E5A2-36F6-E79A-F35ED65EFBFC}"/>
              </a:ext>
            </a:extLst>
          </p:cNvPr>
          <p:cNvSpPr>
            <a:spLocks noGrp="1"/>
          </p:cNvSpPr>
          <p:nvPr>
            <p:ph type="sldNum" sz="quarter" idx="12"/>
          </p:nvPr>
        </p:nvSpPr>
        <p:spPr/>
        <p:txBody>
          <a:bodyPr/>
          <a:lstStyle/>
          <a:p>
            <a:fld id="{17BE11FB-7C3F-43BA-A479-31DAC8A18265}" type="slidenum">
              <a:rPr lang="pt-BR" smtClean="0"/>
              <a:t>‹nº›</a:t>
            </a:fld>
            <a:endParaRPr lang="pt-BR"/>
          </a:p>
        </p:txBody>
      </p:sp>
    </p:spTree>
    <p:extLst>
      <p:ext uri="{BB962C8B-B14F-4D97-AF65-F5344CB8AC3E}">
        <p14:creationId xmlns:p14="http://schemas.microsoft.com/office/powerpoint/2010/main" val="369252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CEEFD6F7-2F00-EC08-74C2-8FC048A12D7B}"/>
              </a:ext>
            </a:extLst>
          </p:cNvPr>
          <p:cNvSpPr>
            <a:spLocks noGrp="1"/>
          </p:cNvSpPr>
          <p:nvPr>
            <p:ph type="dt" sz="half" idx="10"/>
          </p:nvPr>
        </p:nvSpPr>
        <p:spPr/>
        <p:txBody>
          <a:bodyPr/>
          <a:lstStyle/>
          <a:p>
            <a:fld id="{0DD85BA0-3C9A-4484-BC2C-B3D614D934DB}" type="datetimeFigureOut">
              <a:rPr lang="pt-BR" smtClean="0"/>
              <a:t>16/05/2022</a:t>
            </a:fld>
            <a:endParaRPr lang="pt-BR"/>
          </a:p>
        </p:txBody>
      </p:sp>
      <p:sp>
        <p:nvSpPr>
          <p:cNvPr id="3" name="Espaço Reservado para Rodapé 2">
            <a:extLst>
              <a:ext uri="{FF2B5EF4-FFF2-40B4-BE49-F238E27FC236}">
                <a16:creationId xmlns:a16="http://schemas.microsoft.com/office/drawing/2014/main" id="{F309EA8C-B0E7-639A-2DF7-8C0D0BFA5310}"/>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F68CF348-7EEF-B8EE-0E54-BC23C71B863C}"/>
              </a:ext>
            </a:extLst>
          </p:cNvPr>
          <p:cNvSpPr>
            <a:spLocks noGrp="1"/>
          </p:cNvSpPr>
          <p:nvPr>
            <p:ph type="sldNum" sz="quarter" idx="12"/>
          </p:nvPr>
        </p:nvSpPr>
        <p:spPr/>
        <p:txBody>
          <a:bodyPr/>
          <a:lstStyle/>
          <a:p>
            <a:fld id="{17BE11FB-7C3F-43BA-A479-31DAC8A18265}" type="slidenum">
              <a:rPr lang="pt-BR" smtClean="0"/>
              <a:t>‹nº›</a:t>
            </a:fld>
            <a:endParaRPr lang="pt-BR"/>
          </a:p>
        </p:txBody>
      </p:sp>
    </p:spTree>
    <p:extLst>
      <p:ext uri="{BB962C8B-B14F-4D97-AF65-F5344CB8AC3E}">
        <p14:creationId xmlns:p14="http://schemas.microsoft.com/office/powerpoint/2010/main" val="3026816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982764-7831-AE32-26C4-11BC76F38B5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CE9A51EE-AEA0-FE8F-BDE5-B1CC184361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B66581A9-BEA4-BF9B-0FFD-6FFF97F01D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0F33E87-B6BD-8C80-7166-69D0986B4524}"/>
              </a:ext>
            </a:extLst>
          </p:cNvPr>
          <p:cNvSpPr>
            <a:spLocks noGrp="1"/>
          </p:cNvSpPr>
          <p:nvPr>
            <p:ph type="dt" sz="half" idx="10"/>
          </p:nvPr>
        </p:nvSpPr>
        <p:spPr/>
        <p:txBody>
          <a:bodyPr/>
          <a:lstStyle/>
          <a:p>
            <a:fld id="{0DD85BA0-3C9A-4484-BC2C-B3D614D934DB}" type="datetimeFigureOut">
              <a:rPr lang="pt-BR" smtClean="0"/>
              <a:t>16/05/2022</a:t>
            </a:fld>
            <a:endParaRPr lang="pt-BR"/>
          </a:p>
        </p:txBody>
      </p:sp>
      <p:sp>
        <p:nvSpPr>
          <p:cNvPr id="6" name="Espaço Reservado para Rodapé 5">
            <a:extLst>
              <a:ext uri="{FF2B5EF4-FFF2-40B4-BE49-F238E27FC236}">
                <a16:creationId xmlns:a16="http://schemas.microsoft.com/office/drawing/2014/main" id="{C2272EF0-B6CF-5EB6-479B-22356CC5D1D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08CFA23-866B-8FD4-0EA9-64D3838898E6}"/>
              </a:ext>
            </a:extLst>
          </p:cNvPr>
          <p:cNvSpPr>
            <a:spLocks noGrp="1"/>
          </p:cNvSpPr>
          <p:nvPr>
            <p:ph type="sldNum" sz="quarter" idx="12"/>
          </p:nvPr>
        </p:nvSpPr>
        <p:spPr/>
        <p:txBody>
          <a:bodyPr/>
          <a:lstStyle/>
          <a:p>
            <a:fld id="{17BE11FB-7C3F-43BA-A479-31DAC8A18265}" type="slidenum">
              <a:rPr lang="pt-BR" smtClean="0"/>
              <a:t>‹nº›</a:t>
            </a:fld>
            <a:endParaRPr lang="pt-BR"/>
          </a:p>
        </p:txBody>
      </p:sp>
    </p:spTree>
    <p:extLst>
      <p:ext uri="{BB962C8B-B14F-4D97-AF65-F5344CB8AC3E}">
        <p14:creationId xmlns:p14="http://schemas.microsoft.com/office/powerpoint/2010/main" val="360064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D69948-C7F5-56F5-F29F-D26A76D964D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E15F03DD-1B82-07F9-66C4-171B338ADF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918033EE-29E8-1A78-5E5A-A44FC482D0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21AD411-7585-003A-004E-D6094718DEE1}"/>
              </a:ext>
            </a:extLst>
          </p:cNvPr>
          <p:cNvSpPr>
            <a:spLocks noGrp="1"/>
          </p:cNvSpPr>
          <p:nvPr>
            <p:ph type="dt" sz="half" idx="10"/>
          </p:nvPr>
        </p:nvSpPr>
        <p:spPr/>
        <p:txBody>
          <a:bodyPr/>
          <a:lstStyle/>
          <a:p>
            <a:fld id="{0DD85BA0-3C9A-4484-BC2C-B3D614D934DB}" type="datetimeFigureOut">
              <a:rPr lang="pt-BR" smtClean="0"/>
              <a:t>16/05/2022</a:t>
            </a:fld>
            <a:endParaRPr lang="pt-BR"/>
          </a:p>
        </p:txBody>
      </p:sp>
      <p:sp>
        <p:nvSpPr>
          <p:cNvPr id="6" name="Espaço Reservado para Rodapé 5">
            <a:extLst>
              <a:ext uri="{FF2B5EF4-FFF2-40B4-BE49-F238E27FC236}">
                <a16:creationId xmlns:a16="http://schemas.microsoft.com/office/drawing/2014/main" id="{84E0FB97-31E1-224D-A319-7461E31059F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6F89299-D204-9237-9D36-961289002F3A}"/>
              </a:ext>
            </a:extLst>
          </p:cNvPr>
          <p:cNvSpPr>
            <a:spLocks noGrp="1"/>
          </p:cNvSpPr>
          <p:nvPr>
            <p:ph type="sldNum" sz="quarter" idx="12"/>
          </p:nvPr>
        </p:nvSpPr>
        <p:spPr/>
        <p:txBody>
          <a:bodyPr/>
          <a:lstStyle/>
          <a:p>
            <a:fld id="{17BE11FB-7C3F-43BA-A479-31DAC8A18265}" type="slidenum">
              <a:rPr lang="pt-BR" smtClean="0"/>
              <a:t>‹nº›</a:t>
            </a:fld>
            <a:endParaRPr lang="pt-BR"/>
          </a:p>
        </p:txBody>
      </p:sp>
    </p:spTree>
    <p:extLst>
      <p:ext uri="{BB962C8B-B14F-4D97-AF65-F5344CB8AC3E}">
        <p14:creationId xmlns:p14="http://schemas.microsoft.com/office/powerpoint/2010/main" val="321721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52F6B852-1FD7-001A-BBA8-C91B0D12C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D6520CB-2A9E-6255-472D-214E749205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AC86FC9-2B0C-33BB-BE3E-7B9299C1E1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85BA0-3C9A-4484-BC2C-B3D614D934DB}" type="datetimeFigureOut">
              <a:rPr lang="pt-BR" smtClean="0"/>
              <a:t>16/05/2022</a:t>
            </a:fld>
            <a:endParaRPr lang="pt-BR"/>
          </a:p>
        </p:txBody>
      </p:sp>
      <p:sp>
        <p:nvSpPr>
          <p:cNvPr id="5" name="Espaço Reservado para Rodapé 4">
            <a:extLst>
              <a:ext uri="{FF2B5EF4-FFF2-40B4-BE49-F238E27FC236}">
                <a16:creationId xmlns:a16="http://schemas.microsoft.com/office/drawing/2014/main" id="{87A3B3BE-F9F1-75A9-2DA8-9D51030FC5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3D11D04D-A5D4-DB9E-5688-841CFEC845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E11FB-7C3F-43BA-A479-31DAC8A18265}" type="slidenum">
              <a:rPr lang="pt-BR" smtClean="0"/>
              <a:t>‹nº›</a:t>
            </a:fld>
            <a:endParaRPr lang="pt-BR"/>
          </a:p>
        </p:txBody>
      </p:sp>
    </p:spTree>
    <p:extLst>
      <p:ext uri="{BB962C8B-B14F-4D97-AF65-F5344CB8AC3E}">
        <p14:creationId xmlns:p14="http://schemas.microsoft.com/office/powerpoint/2010/main" val="64093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ABDAD2-1491-A1DF-B2FB-285FD50E7525}"/>
              </a:ext>
            </a:extLst>
          </p:cNvPr>
          <p:cNvSpPr>
            <a:spLocks noGrp="1"/>
          </p:cNvSpPr>
          <p:nvPr>
            <p:ph type="ctrTitle"/>
          </p:nvPr>
        </p:nvSpPr>
        <p:spPr/>
        <p:txBody>
          <a:bodyPr>
            <a:normAutofit/>
          </a:bodyPr>
          <a:lstStyle/>
          <a:p>
            <a:r>
              <a:rPr lang="pt-BR" sz="4400" dirty="0"/>
              <a:t>XLII Reunião Plenária do CODISE: Colegiado Nacional de Diretores e Secretários de Conselhos de Educação</a:t>
            </a:r>
          </a:p>
        </p:txBody>
      </p:sp>
      <p:sp>
        <p:nvSpPr>
          <p:cNvPr id="3" name="Subtítulo 2">
            <a:extLst>
              <a:ext uri="{FF2B5EF4-FFF2-40B4-BE49-F238E27FC236}">
                <a16:creationId xmlns:a16="http://schemas.microsoft.com/office/drawing/2014/main" id="{476D87F2-D59A-A0B3-AEBB-0D8B17A29B88}"/>
              </a:ext>
            </a:extLst>
          </p:cNvPr>
          <p:cNvSpPr>
            <a:spLocks noGrp="1"/>
          </p:cNvSpPr>
          <p:nvPr>
            <p:ph type="subTitle" idx="1"/>
          </p:nvPr>
        </p:nvSpPr>
        <p:spPr>
          <a:xfrm>
            <a:off x="1524000" y="3602037"/>
            <a:ext cx="9138407" cy="2505148"/>
          </a:xfrm>
        </p:spPr>
        <p:txBody>
          <a:bodyPr>
            <a:normAutofit/>
          </a:bodyPr>
          <a:lstStyle/>
          <a:p>
            <a:pPr marL="0" marR="0" lvl="0" indent="0" defTabSz="914400" rtl="0" eaLnBrk="0" fontAlgn="base" latinLnBrk="0" hangingPunct="0">
              <a:spcBef>
                <a:spcPct val="0"/>
              </a:spcBef>
              <a:spcAft>
                <a:spcPct val="0"/>
              </a:spcAft>
              <a:buClrTx/>
              <a:buSzTx/>
              <a:buFontTx/>
              <a:buNone/>
              <a:tabLst/>
            </a:pPr>
            <a:r>
              <a:rPr kumimoji="0" lang="pt-BR" altLang="pt-BR"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História do Termo de Colaboração entre Conselhos de Educação para oferta de Educação a Distância (EAD) na Educação Básica</a:t>
            </a:r>
          </a:p>
          <a:p>
            <a:pPr marL="0" marR="0" lvl="0" indent="0" algn="r" defTabSz="914400" rtl="0" eaLnBrk="0" fontAlgn="base" latinLnBrk="0" hangingPunct="0">
              <a:spcBef>
                <a:spcPct val="0"/>
              </a:spcBef>
              <a:spcAft>
                <a:spcPct val="0"/>
              </a:spcAft>
              <a:buClrTx/>
              <a:buSzTx/>
              <a:buFontTx/>
              <a:buNone/>
              <a:tabLst/>
            </a:pPr>
            <a:endParaRPr lang="pt-BR" altLang="pt-BR" dirty="0">
              <a:latin typeface="Arial" panose="020B0604020202020204" pitchFamily="34" charset="0"/>
              <a:ea typeface="Calibri" panose="020F0502020204030204" pitchFamily="34" charset="0"/>
              <a:cs typeface="Arial" panose="020B0604020202020204" pitchFamily="34" charset="0"/>
            </a:endParaRPr>
          </a:p>
          <a:p>
            <a:pPr marL="0" marR="0" lvl="0" indent="0" algn="r" defTabSz="914400" rtl="0" eaLnBrk="0" fontAlgn="base" latinLnBrk="0" hangingPunct="0">
              <a:spcBef>
                <a:spcPct val="0"/>
              </a:spcBef>
              <a:spcAft>
                <a:spcPct val="0"/>
              </a:spcAft>
              <a:buClrTx/>
              <a:buSzTx/>
              <a:buFontTx/>
              <a:buNone/>
              <a:tabLst/>
            </a:pPr>
            <a:endParaRPr kumimoji="0" lang="pt-BR" altLang="pt-BR" sz="17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r" defTabSz="914400" rtl="0" eaLnBrk="0" fontAlgn="base" latinLnBrk="0" hangingPunct="0">
              <a:spcBef>
                <a:spcPct val="0"/>
              </a:spcBef>
              <a:spcAft>
                <a:spcPct val="0"/>
              </a:spcAft>
              <a:buClrTx/>
              <a:buSzTx/>
              <a:buFontTx/>
              <a:buNone/>
              <a:tabLst/>
            </a:pPr>
            <a:endParaRPr lang="pt-BR" altLang="pt-BR" sz="1700" dirty="0">
              <a:latin typeface="Arial" panose="020B0604020202020204" pitchFamily="34" charset="0"/>
              <a:ea typeface="Calibri" panose="020F0502020204030204" pitchFamily="34" charset="0"/>
              <a:cs typeface="Arial" panose="020B0604020202020204" pitchFamily="34" charset="0"/>
            </a:endParaRPr>
          </a:p>
          <a:p>
            <a:pPr marL="0" marR="0" lvl="0" indent="0" algn="r" defTabSz="914400" rtl="0" eaLnBrk="0" fontAlgn="base" latinLnBrk="0" hangingPunct="0">
              <a:spcBef>
                <a:spcPct val="0"/>
              </a:spcBef>
              <a:spcAft>
                <a:spcPct val="0"/>
              </a:spcAft>
              <a:buClrTx/>
              <a:buSzTx/>
              <a:buFontTx/>
              <a:buNone/>
              <a:tabLst/>
            </a:pPr>
            <a:r>
              <a:rPr kumimoji="0" lang="pt-BR" altLang="pt-BR" sz="17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Francisco Aparecido Cordão</a:t>
            </a:r>
            <a:endParaRPr kumimoji="0" lang="pt-BR" altLang="pt-BR" sz="1700" b="0" i="0" u="none" strike="noStrike" cap="none" normalizeH="0" baseline="0" dirty="0">
              <a:ln>
                <a:noFill/>
              </a:ln>
              <a:solidFill>
                <a:schemeClr val="tx1"/>
              </a:solidFill>
              <a:effectLst/>
            </a:endParaRPr>
          </a:p>
          <a:p>
            <a:pPr algn="r" defTabSz="914400" eaLnBrk="0" fontAlgn="base" hangingPunct="0">
              <a:spcBef>
                <a:spcPct val="0"/>
              </a:spcBef>
              <a:spcAft>
                <a:spcPct val="0"/>
              </a:spcAft>
              <a:buClrTx/>
              <a:buSzTx/>
            </a:pPr>
            <a:r>
              <a:rPr kumimoji="0" lang="pt-BR" altLang="pt-BR" sz="17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Consultor Educacional</a:t>
            </a:r>
          </a:p>
          <a:p>
            <a:pPr algn="r" defTabSz="914400" eaLnBrk="0" fontAlgn="base" hangingPunct="0">
              <a:spcBef>
                <a:spcPct val="0"/>
              </a:spcBef>
              <a:spcAft>
                <a:spcPct val="0"/>
              </a:spcAft>
              <a:buClrTx/>
              <a:buSzTx/>
            </a:pPr>
            <a:r>
              <a:rPr kumimoji="0" lang="pt-BR" altLang="pt-BR" sz="17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Telefone: (11) 5908-1766 / (11) 99963-6786</a:t>
            </a:r>
          </a:p>
          <a:p>
            <a:pPr algn="r" defTabSz="914400" eaLnBrk="0" fontAlgn="base" hangingPunct="0">
              <a:spcBef>
                <a:spcPct val="0"/>
              </a:spcBef>
              <a:spcAft>
                <a:spcPct val="0"/>
              </a:spcAft>
              <a:buClrTx/>
              <a:buSzTx/>
            </a:pPr>
            <a:r>
              <a:rPr lang="pt-BR" altLang="pt-BR" sz="1700" dirty="0">
                <a:latin typeface="Arial" panose="020B0604020202020204" pitchFamily="34" charset="0"/>
                <a:cs typeface="Arial" panose="020B0604020202020204" pitchFamily="34" charset="0"/>
              </a:rPr>
              <a:t>facordao@uol.com.br</a:t>
            </a:r>
            <a:endParaRPr kumimoji="0" lang="pt-BR" altLang="pt-BR" sz="1700" b="0" i="0" u="none" strike="noStrike" cap="none" normalizeH="0" baseline="0" dirty="0">
              <a:ln>
                <a:noFill/>
              </a:ln>
              <a:solidFill>
                <a:schemeClr val="tx1"/>
              </a:solidFill>
              <a:effectLst/>
            </a:endParaRPr>
          </a:p>
          <a:p>
            <a:endParaRPr lang="pt-BR" dirty="0"/>
          </a:p>
        </p:txBody>
      </p:sp>
    </p:spTree>
    <p:extLst>
      <p:ext uri="{BB962C8B-B14F-4D97-AF65-F5344CB8AC3E}">
        <p14:creationId xmlns:p14="http://schemas.microsoft.com/office/powerpoint/2010/main" val="295067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EECEF9-8EE1-4294-BC00-81251E7E07F8}"/>
              </a:ext>
            </a:extLst>
          </p:cNvPr>
          <p:cNvSpPr>
            <a:spLocks noGrp="1"/>
          </p:cNvSpPr>
          <p:nvPr>
            <p:ph type="title"/>
          </p:nvPr>
        </p:nvSpPr>
        <p:spPr>
          <a:xfrm>
            <a:off x="947956" y="-92277"/>
            <a:ext cx="10405844" cy="1405462"/>
          </a:xfrm>
        </p:spPr>
        <p:txBody>
          <a:bodyPr/>
          <a:lstStyle/>
          <a:p>
            <a:r>
              <a:rPr lang="pt-BR" dirty="0"/>
              <a:t>Resolução CNE/CEB nº 01/2016 - VIII</a:t>
            </a:r>
          </a:p>
        </p:txBody>
      </p:sp>
      <p:sp>
        <p:nvSpPr>
          <p:cNvPr id="3" name="Espaço Reservado para Conteúdo 2">
            <a:extLst>
              <a:ext uri="{FF2B5EF4-FFF2-40B4-BE49-F238E27FC236}">
                <a16:creationId xmlns:a16="http://schemas.microsoft.com/office/drawing/2014/main" id="{E0733995-88A1-4168-B9BE-E781F0805CD7}"/>
              </a:ext>
            </a:extLst>
          </p:cNvPr>
          <p:cNvSpPr>
            <a:spLocks noGrp="1"/>
          </p:cNvSpPr>
          <p:nvPr>
            <p:ph idx="1"/>
          </p:nvPr>
        </p:nvSpPr>
        <p:spPr>
          <a:xfrm>
            <a:off x="838200" y="1459684"/>
            <a:ext cx="10515600" cy="4725668"/>
          </a:xfrm>
        </p:spPr>
        <p:txBody>
          <a:bodyPr>
            <a:noAutofit/>
          </a:bodyPr>
          <a:lstStyle/>
          <a:p>
            <a:pPr algn="just"/>
            <a:r>
              <a:rPr lang="pt-BR" sz="1800" dirty="0"/>
              <a:t>i) caso a irregularidade apontada não seja corrigida no prazo estipulado de 60 (sessenta) dias ou devidamente justificada pela instituição educacional ao Conselho Estadual de Educação de origem e ao receptor em, no máximo, 30 (trinta) dias, contados do recebimento da notificação, o polo de apoio presencial será imediatamente fechado, encerrando suas atividades, devendo a instituição educacional encaminhar todos os alunos matriculados para outro estabelecimento de ensino devidamente regularizado, para fins de continuidade e conclusão de estudos, sob sua inteira responsabilidade, não importando em nenhum prejuízo para os educandos, suspendendo-se em definitivo novas matrículas;</a:t>
            </a:r>
          </a:p>
          <a:p>
            <a:pPr algn="just"/>
            <a:r>
              <a:rPr lang="pt-BR" sz="1800" dirty="0"/>
              <a:t>j) para a autorização de funcionamento de cursos e programas de Educação Profissional Técnica de Nível Médio, é essencial que a instituição educacional comprove 5 efetivas condições de prática profissional no polo de apoio presencial, bem como crie reais condições, mediante acordos de cooperação técnica com instituições ofertantes de campos de estágio profissional supervisionado, quando for o caso, para o desenvolvimento das correspondentes atividades práticas exigidas; </a:t>
            </a:r>
          </a:p>
          <a:p>
            <a:pPr algn="just"/>
            <a:r>
              <a:rPr lang="pt-BR" sz="1800" dirty="0"/>
              <a:t>k) caberá à sede administrativa da instituição educacional credenciada expedir, sob sua inteira responsabilidade, históricos escolares, declarações de conclusão de etapas e modalidades de ensino, certificados e diplomas com as especificações cabíveis, observadas a legislação e as normas vigentes e, no caso da Educação Profissional Técnica de Nível Médio, serem devidamente inseridos no Sistema Nacional de Informações da Educação Profissional e Tecnológica (SISTEC) ou similar, administrado pelo MEC, indicando sempre o endereço do local onde o formando concluiu o curso e os respectivos atos autorizativos nas Unidades da Federação de origem e de destino.</a:t>
            </a:r>
          </a:p>
        </p:txBody>
      </p:sp>
    </p:spTree>
    <p:extLst>
      <p:ext uri="{BB962C8B-B14F-4D97-AF65-F5344CB8AC3E}">
        <p14:creationId xmlns:p14="http://schemas.microsoft.com/office/powerpoint/2010/main" val="2737857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57022B-BC0B-4900-876B-4C6C00FA5999}"/>
              </a:ext>
            </a:extLst>
          </p:cNvPr>
          <p:cNvSpPr>
            <a:spLocks noGrp="1"/>
          </p:cNvSpPr>
          <p:nvPr>
            <p:ph type="title"/>
          </p:nvPr>
        </p:nvSpPr>
        <p:spPr/>
        <p:txBody>
          <a:bodyPr/>
          <a:lstStyle/>
          <a:p>
            <a:r>
              <a:rPr lang="pt-BR" dirty="0"/>
              <a:t>Resolução CNE/CEB nº 01/2016 - IX</a:t>
            </a:r>
          </a:p>
        </p:txBody>
      </p:sp>
      <p:sp>
        <p:nvSpPr>
          <p:cNvPr id="3" name="Espaço Reservado para Conteúdo 2">
            <a:extLst>
              <a:ext uri="{FF2B5EF4-FFF2-40B4-BE49-F238E27FC236}">
                <a16:creationId xmlns:a16="http://schemas.microsoft.com/office/drawing/2014/main" id="{EEC890AE-6286-45B3-B923-E026ED27DE4E}"/>
              </a:ext>
            </a:extLst>
          </p:cNvPr>
          <p:cNvSpPr>
            <a:spLocks noGrp="1"/>
          </p:cNvSpPr>
          <p:nvPr>
            <p:ph idx="1"/>
          </p:nvPr>
        </p:nvSpPr>
        <p:spPr/>
        <p:txBody>
          <a:bodyPr>
            <a:normAutofit fontScale="85000" lnSpcReduction="10000"/>
          </a:bodyPr>
          <a:lstStyle/>
          <a:p>
            <a:pPr algn="just"/>
            <a:r>
              <a:rPr lang="pt-BR" dirty="0"/>
              <a:t>Art. 9º Os cursos técnicos de nível médio oferecidos na modalidade de Educação a Distância (EAD) estabelecerão, em seus respectivos projetos pedagógicos, os percentuais mínimos de atividades presenciais necessários para o cumprimento da formação técnica pretendida, devendo, para tanto, comprovar previamente a garantia de reais condições de prática profissional e de desenvolvimento de estágio profissional supervisionado, quando for o caso, mediante celebração de acordos ou termos de cooperação técnica e tecnológica com outras organizações.</a:t>
            </a:r>
          </a:p>
          <a:p>
            <a:pPr algn="just"/>
            <a:r>
              <a:rPr lang="pt-BR" dirty="0"/>
              <a:t>Art. 10 As instituições educacionais que ofertem cursos e programas de Ensino Médio, de Educação Profissional Técnica de Nível Médio e de Educação de Jovens e Adultos (EJA), nas etapas do Ensino Fundamental e do Ensino Médio, devem comprovar, em seus ambientes virtuais de aprendizagem ou em sua plataforma tecnológica, plenas condições de atendimento às necessidades de aprendizagem de seus alunos, garantindo atenção especial à logística desta forma de oferta educacional, priorizando o acervo bibliográfico virtual sobre o acervo físico.</a:t>
            </a:r>
          </a:p>
        </p:txBody>
      </p:sp>
    </p:spTree>
    <p:extLst>
      <p:ext uri="{BB962C8B-B14F-4D97-AF65-F5344CB8AC3E}">
        <p14:creationId xmlns:p14="http://schemas.microsoft.com/office/powerpoint/2010/main" val="118049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2">
            <a:extLst>
              <a:ext uri="{FF2B5EF4-FFF2-40B4-BE49-F238E27FC236}">
                <a16:creationId xmlns:a16="http://schemas.microsoft.com/office/drawing/2014/main" id="{EF5B3BB0-F74F-4690-8A6E-7C2DC1560529}"/>
              </a:ext>
            </a:extLst>
          </p:cNvPr>
          <p:cNvSpPr>
            <a:spLocks noGrp="1"/>
          </p:cNvSpPr>
          <p:nvPr>
            <p:ph idx="1"/>
          </p:nvPr>
        </p:nvSpPr>
        <p:spPr>
          <a:xfrm>
            <a:off x="838200" y="1793726"/>
            <a:ext cx="10515600" cy="4351338"/>
          </a:xfrm>
        </p:spPr>
        <p:txBody>
          <a:bodyPr/>
          <a:lstStyle/>
          <a:p>
            <a:pPr marL="0" indent="0" algn="ctr">
              <a:buNone/>
            </a:pPr>
            <a:r>
              <a:rPr lang="pt-BR" b="1" spc="-1" dirty="0">
                <a:solidFill>
                  <a:srgbClr val="002060"/>
                </a:solidFill>
              </a:rPr>
              <a:t>DIRETRIZES CURRICULARES NACIONAIS FUNDAMENTADAS NA LDB</a:t>
            </a:r>
            <a:endParaRPr lang="pt-BR" b="0" strike="noStrike" spc="-1" dirty="0">
              <a:solidFill>
                <a:srgbClr val="000000"/>
              </a:solidFill>
              <a:latin typeface="Arial"/>
            </a:endParaRPr>
          </a:p>
          <a:p>
            <a:endParaRPr lang="pt-BR" dirty="0"/>
          </a:p>
        </p:txBody>
      </p:sp>
      <p:grpSp>
        <p:nvGrpSpPr>
          <p:cNvPr id="9" name="Group 3">
            <a:extLst>
              <a:ext uri="{FF2B5EF4-FFF2-40B4-BE49-F238E27FC236}">
                <a16:creationId xmlns:a16="http://schemas.microsoft.com/office/drawing/2014/main" id="{57E2ED4D-0FE2-4963-978A-CD492A06B3D2}"/>
              </a:ext>
            </a:extLst>
          </p:cNvPr>
          <p:cNvGrpSpPr/>
          <p:nvPr/>
        </p:nvGrpSpPr>
        <p:grpSpPr>
          <a:xfrm>
            <a:off x="2885160" y="2180048"/>
            <a:ext cx="6421680" cy="4351338"/>
            <a:chOff x="1462320" y="1917000"/>
            <a:chExt cx="6421680" cy="4262040"/>
          </a:xfrm>
        </p:grpSpPr>
        <p:sp>
          <p:nvSpPr>
            <p:cNvPr id="10" name="CustomShape 4">
              <a:extLst>
                <a:ext uri="{FF2B5EF4-FFF2-40B4-BE49-F238E27FC236}">
                  <a16:creationId xmlns:a16="http://schemas.microsoft.com/office/drawing/2014/main" id="{715AD4EE-8905-40D9-B193-0763AC66C89A}"/>
                </a:ext>
              </a:extLst>
            </p:cNvPr>
            <p:cNvSpPr/>
            <p:nvPr/>
          </p:nvSpPr>
          <p:spPr>
            <a:xfrm rot="10800000">
              <a:off x="2105640" y="2305440"/>
              <a:ext cx="4833000" cy="2990880"/>
            </a:xfrm>
            <a:prstGeom prst="triangle">
              <a:avLst>
                <a:gd name="adj" fmla="val 50000"/>
              </a:avLst>
            </a:prstGeom>
            <a:solidFill>
              <a:schemeClr val="bg1"/>
            </a:solidFill>
            <a:ln w="38160">
              <a:solidFill>
                <a:srgbClr val="21D6EC"/>
              </a:solidFill>
              <a:round/>
            </a:ln>
          </p:spPr>
          <p:style>
            <a:lnRef idx="2">
              <a:schemeClr val="accent1">
                <a:shade val="50000"/>
              </a:schemeClr>
            </a:lnRef>
            <a:fillRef idx="1">
              <a:schemeClr val="accent1"/>
            </a:fillRef>
            <a:effectRef idx="0">
              <a:schemeClr val="accent1"/>
            </a:effectRef>
            <a:fontRef idx="minor"/>
          </p:style>
        </p:sp>
        <p:sp>
          <p:nvSpPr>
            <p:cNvPr id="11" name="CustomShape 5">
              <a:extLst>
                <a:ext uri="{FF2B5EF4-FFF2-40B4-BE49-F238E27FC236}">
                  <a16:creationId xmlns:a16="http://schemas.microsoft.com/office/drawing/2014/main" id="{9AA435A8-86B6-41D2-9185-25724B212825}"/>
                </a:ext>
              </a:extLst>
            </p:cNvPr>
            <p:cNvSpPr/>
            <p:nvPr/>
          </p:nvSpPr>
          <p:spPr>
            <a:xfrm>
              <a:off x="4395960" y="2258280"/>
              <a:ext cx="391680" cy="2750040"/>
            </a:xfrm>
            <a:prstGeom prst="rect">
              <a:avLst/>
            </a:prstGeom>
            <a:noFill/>
            <a:ln>
              <a:noFill/>
            </a:ln>
          </p:spPr>
          <p:style>
            <a:lnRef idx="0">
              <a:scrgbClr r="0" g="0" b="0"/>
            </a:lnRef>
            <a:fillRef idx="0">
              <a:scrgbClr r="0" g="0" b="0"/>
            </a:fillRef>
            <a:effectRef idx="0">
              <a:scrgbClr r="0" g="0" b="0"/>
            </a:effectRef>
            <a:fontRef idx="minor"/>
          </p:style>
          <p:txBody>
            <a:bodyPr lIns="68760" tIns="34200" rIns="68760" bIns="34200"/>
            <a:lstStyle/>
            <a:p>
              <a:pPr algn="ctr">
                <a:lnSpc>
                  <a:spcPct val="100000"/>
                </a:lnSpc>
              </a:pPr>
              <a:r>
                <a:rPr lang="pt-BR" sz="2200" b="1" strike="noStrike" spc="299">
                  <a:solidFill>
                    <a:srgbClr val="0070C0"/>
                  </a:solidFill>
                </a:rPr>
                <a:t>M</a:t>
              </a:r>
              <a:endParaRPr lang="pt-BR" sz="2200" b="0" strike="noStrike" spc="-1"/>
            </a:p>
            <a:p>
              <a:pPr algn="ctr">
                <a:lnSpc>
                  <a:spcPct val="100000"/>
                </a:lnSpc>
              </a:pPr>
              <a:r>
                <a:rPr lang="pt-BR" sz="2200" b="1" strike="noStrike" spc="299">
                  <a:solidFill>
                    <a:srgbClr val="0070C0"/>
                  </a:solidFill>
                </a:rPr>
                <a:t>E</a:t>
              </a:r>
              <a:endParaRPr lang="pt-BR" sz="2200" b="0" strike="noStrike" spc="-1"/>
            </a:p>
            <a:p>
              <a:pPr algn="ctr">
                <a:lnSpc>
                  <a:spcPct val="100000"/>
                </a:lnSpc>
              </a:pPr>
              <a:r>
                <a:rPr lang="pt-BR" sz="2200" b="1" strike="noStrike" spc="299">
                  <a:solidFill>
                    <a:srgbClr val="0070C0"/>
                  </a:solidFill>
                </a:rPr>
                <a:t>D</a:t>
              </a:r>
              <a:endParaRPr lang="pt-BR" sz="2200" b="0" strike="noStrike" spc="-1"/>
            </a:p>
            <a:p>
              <a:pPr algn="ctr">
                <a:lnSpc>
                  <a:spcPct val="100000"/>
                </a:lnSpc>
              </a:pPr>
              <a:r>
                <a:rPr lang="pt-BR" sz="2200" b="1" strike="noStrike" spc="299">
                  <a:solidFill>
                    <a:srgbClr val="0070C0"/>
                  </a:solidFill>
                </a:rPr>
                <a:t>I</a:t>
              </a:r>
              <a:endParaRPr lang="pt-BR" sz="2200" b="0" strike="noStrike" spc="-1"/>
            </a:p>
            <a:p>
              <a:pPr algn="ctr">
                <a:lnSpc>
                  <a:spcPct val="100000"/>
                </a:lnSpc>
              </a:pPr>
              <a:r>
                <a:rPr lang="pt-BR" sz="2200" b="1" strike="noStrike" spc="299">
                  <a:solidFill>
                    <a:srgbClr val="0070C0"/>
                  </a:solidFill>
                </a:rPr>
                <a:t>A</a:t>
              </a:r>
              <a:endParaRPr lang="pt-BR" sz="2200" b="0" strike="noStrike" spc="-1"/>
            </a:p>
            <a:p>
              <a:pPr algn="ctr">
                <a:lnSpc>
                  <a:spcPct val="100000"/>
                </a:lnSpc>
              </a:pPr>
              <a:r>
                <a:rPr lang="pt-BR" sz="2200" b="1" strike="noStrike" spc="299">
                  <a:solidFill>
                    <a:srgbClr val="0070C0"/>
                  </a:solidFill>
                </a:rPr>
                <a:t>Ç</a:t>
              </a:r>
              <a:endParaRPr lang="pt-BR" sz="2200" b="0" strike="noStrike" spc="-1"/>
            </a:p>
            <a:p>
              <a:pPr algn="ctr">
                <a:lnSpc>
                  <a:spcPct val="100000"/>
                </a:lnSpc>
              </a:pPr>
              <a:r>
                <a:rPr lang="pt-BR" sz="2200" b="1" strike="noStrike" spc="299">
                  <a:solidFill>
                    <a:srgbClr val="0070C0"/>
                  </a:solidFill>
                </a:rPr>
                <a:t>Ã</a:t>
              </a:r>
              <a:endParaRPr lang="pt-BR" sz="2200" b="0" strike="noStrike" spc="-1"/>
            </a:p>
            <a:p>
              <a:pPr algn="ctr">
                <a:lnSpc>
                  <a:spcPct val="100000"/>
                </a:lnSpc>
              </a:pPr>
              <a:r>
                <a:rPr lang="pt-BR" sz="2200" b="1" strike="noStrike" spc="299">
                  <a:solidFill>
                    <a:srgbClr val="0070C0"/>
                  </a:solidFill>
                </a:rPr>
                <a:t>O</a:t>
              </a:r>
              <a:endParaRPr lang="pt-BR" sz="2200" b="0" strike="noStrike" spc="-1"/>
            </a:p>
          </p:txBody>
        </p:sp>
        <p:sp>
          <p:nvSpPr>
            <p:cNvPr id="12" name="CustomShape 6">
              <a:extLst>
                <a:ext uri="{FF2B5EF4-FFF2-40B4-BE49-F238E27FC236}">
                  <a16:creationId xmlns:a16="http://schemas.microsoft.com/office/drawing/2014/main" id="{3943BEE3-9E92-4AB2-A0BA-9E86BDDB565D}"/>
                </a:ext>
              </a:extLst>
            </p:cNvPr>
            <p:cNvSpPr/>
            <p:nvPr/>
          </p:nvSpPr>
          <p:spPr>
            <a:xfrm>
              <a:off x="2986560" y="1917000"/>
              <a:ext cx="772200" cy="365760"/>
            </a:xfrm>
            <a:prstGeom prst="rect">
              <a:avLst/>
            </a:prstGeom>
            <a:noFill/>
            <a:ln>
              <a:noFill/>
            </a:ln>
          </p:spPr>
          <p:style>
            <a:lnRef idx="0">
              <a:scrgbClr r="0" g="0" b="0"/>
            </a:lnRef>
            <a:fillRef idx="0">
              <a:scrgbClr r="0" g="0" b="0"/>
            </a:fillRef>
            <a:effectRef idx="0">
              <a:scrgbClr r="0" g="0" b="0"/>
            </a:effectRef>
            <a:fontRef idx="minor"/>
          </p:style>
          <p:txBody>
            <a:bodyPr lIns="68760" tIns="34200" rIns="68760" bIns="34200"/>
            <a:lstStyle/>
            <a:p>
              <a:pPr algn="ctr">
                <a:lnSpc>
                  <a:spcPct val="100000"/>
                </a:lnSpc>
              </a:pPr>
              <a:r>
                <a:rPr lang="pt-BR" sz="1950" b="1" strike="noStrike" spc="-1">
                  <a:solidFill>
                    <a:srgbClr val="000000"/>
                  </a:solidFill>
                </a:rPr>
                <a:t>LDB</a:t>
              </a:r>
              <a:endParaRPr lang="pt-BR" sz="1950" b="0" strike="noStrike" spc="-1"/>
            </a:p>
          </p:txBody>
        </p:sp>
        <p:sp>
          <p:nvSpPr>
            <p:cNvPr id="13" name="CustomShape 7">
              <a:extLst>
                <a:ext uri="{FF2B5EF4-FFF2-40B4-BE49-F238E27FC236}">
                  <a16:creationId xmlns:a16="http://schemas.microsoft.com/office/drawing/2014/main" id="{576CF69F-CA7D-496A-9392-48C4D3698ADE}"/>
                </a:ext>
              </a:extLst>
            </p:cNvPr>
            <p:cNvSpPr/>
            <p:nvPr/>
          </p:nvSpPr>
          <p:spPr>
            <a:xfrm>
              <a:off x="5420160" y="1918800"/>
              <a:ext cx="701640" cy="365760"/>
            </a:xfrm>
            <a:prstGeom prst="rect">
              <a:avLst/>
            </a:prstGeom>
            <a:noFill/>
            <a:ln>
              <a:noFill/>
            </a:ln>
          </p:spPr>
          <p:style>
            <a:lnRef idx="0">
              <a:scrgbClr r="0" g="0" b="0"/>
            </a:lnRef>
            <a:fillRef idx="0">
              <a:scrgbClr r="0" g="0" b="0"/>
            </a:fillRef>
            <a:effectRef idx="0">
              <a:scrgbClr r="0" g="0" b="0"/>
            </a:effectRef>
            <a:fontRef idx="minor"/>
          </p:style>
          <p:txBody>
            <a:bodyPr lIns="68760" tIns="34200" rIns="68760" bIns="34200"/>
            <a:lstStyle/>
            <a:p>
              <a:pPr algn="ctr">
                <a:lnSpc>
                  <a:spcPct val="100000"/>
                </a:lnSpc>
              </a:pPr>
              <a:r>
                <a:rPr lang="pt-BR" sz="1950" b="1" strike="noStrike" spc="-1">
                  <a:solidFill>
                    <a:srgbClr val="000000"/>
                  </a:solidFill>
                </a:rPr>
                <a:t>PNE</a:t>
              </a:r>
              <a:endParaRPr lang="pt-BR" sz="1950" b="0" strike="noStrike" spc="-1"/>
            </a:p>
          </p:txBody>
        </p:sp>
        <p:sp>
          <p:nvSpPr>
            <p:cNvPr id="14" name="CustomShape 8">
              <a:extLst>
                <a:ext uri="{FF2B5EF4-FFF2-40B4-BE49-F238E27FC236}">
                  <a16:creationId xmlns:a16="http://schemas.microsoft.com/office/drawing/2014/main" id="{6EE77508-956F-4B13-B528-D50496745B64}"/>
                </a:ext>
              </a:extLst>
            </p:cNvPr>
            <p:cNvSpPr/>
            <p:nvPr/>
          </p:nvSpPr>
          <p:spPr>
            <a:xfrm>
              <a:off x="1462320" y="2455200"/>
              <a:ext cx="1596960" cy="795600"/>
            </a:xfrm>
            <a:prstGeom prst="roundRect">
              <a:avLst>
                <a:gd name="adj" fmla="val 16667"/>
              </a:avLst>
            </a:prstGeom>
            <a:solidFill>
              <a:schemeClr val="accent1">
                <a:lumMod val="20000"/>
                <a:lumOff val="80000"/>
              </a:schemeClr>
            </a:solidFill>
            <a:ln w="38160">
              <a:solidFill>
                <a:srgbClr val="FF9701"/>
              </a:solidFill>
              <a:round/>
            </a:ln>
          </p:spPr>
          <p:style>
            <a:lnRef idx="0">
              <a:scrgbClr r="0" g="0" b="0"/>
            </a:lnRef>
            <a:fillRef idx="0">
              <a:scrgbClr r="0" g="0" b="0"/>
            </a:fillRef>
            <a:effectRef idx="0">
              <a:scrgbClr r="0" g="0" b="0"/>
            </a:effectRef>
            <a:fontRef idx="minor"/>
          </p:style>
          <p:txBody>
            <a:bodyPr lIns="90000" tIns="54000" rIns="90000" bIns="54000"/>
            <a:lstStyle/>
            <a:p>
              <a:pPr algn="ctr">
                <a:lnSpc>
                  <a:spcPct val="100000"/>
                </a:lnSpc>
              </a:pPr>
              <a:r>
                <a:rPr lang="pt-BR" sz="2000" b="0" strike="noStrike" spc="-1" dirty="0">
                  <a:solidFill>
                    <a:srgbClr val="000000"/>
                  </a:solidFill>
                </a:rPr>
                <a:t>Regime de colaboração</a:t>
              </a:r>
              <a:endParaRPr lang="pt-BR" sz="2000" b="0" strike="noStrike" spc="-1" dirty="0"/>
            </a:p>
          </p:txBody>
        </p:sp>
        <p:sp>
          <p:nvSpPr>
            <p:cNvPr id="15" name="CustomShape 9">
              <a:extLst>
                <a:ext uri="{FF2B5EF4-FFF2-40B4-BE49-F238E27FC236}">
                  <a16:creationId xmlns:a16="http://schemas.microsoft.com/office/drawing/2014/main" id="{AE008645-633B-4410-BA70-2CF3F62C597D}"/>
                </a:ext>
              </a:extLst>
            </p:cNvPr>
            <p:cNvSpPr/>
            <p:nvPr/>
          </p:nvSpPr>
          <p:spPr>
            <a:xfrm>
              <a:off x="5940000" y="2464920"/>
              <a:ext cx="1944000" cy="795600"/>
            </a:xfrm>
            <a:prstGeom prst="roundRect">
              <a:avLst>
                <a:gd name="adj" fmla="val 16667"/>
              </a:avLst>
            </a:prstGeom>
            <a:solidFill>
              <a:schemeClr val="accent1">
                <a:lumMod val="20000"/>
                <a:lumOff val="80000"/>
              </a:schemeClr>
            </a:solidFill>
            <a:ln w="38160">
              <a:solidFill>
                <a:srgbClr val="FF9701"/>
              </a:solidFill>
              <a:round/>
            </a:ln>
          </p:spPr>
          <p:style>
            <a:lnRef idx="0">
              <a:scrgbClr r="0" g="0" b="0"/>
            </a:lnRef>
            <a:fillRef idx="0">
              <a:scrgbClr r="0" g="0" b="0"/>
            </a:fillRef>
            <a:effectRef idx="0">
              <a:scrgbClr r="0" g="0" b="0"/>
            </a:effectRef>
            <a:fontRef idx="minor"/>
          </p:style>
          <p:txBody>
            <a:bodyPr lIns="90000" tIns="54000" rIns="90000" bIns="54000"/>
            <a:lstStyle/>
            <a:p>
              <a:pPr algn="ctr">
                <a:lnSpc>
                  <a:spcPct val="100000"/>
                </a:lnSpc>
              </a:pPr>
              <a:r>
                <a:rPr lang="pt-BR" sz="2000" b="0" strike="noStrike" spc="-1" dirty="0">
                  <a:solidFill>
                    <a:srgbClr val="000000"/>
                  </a:solidFill>
                </a:rPr>
                <a:t>União/Estados/</a:t>
              </a:r>
              <a:br>
                <a:rPr dirty="0"/>
              </a:br>
              <a:r>
                <a:rPr lang="pt-BR" sz="2000" b="0" strike="noStrike" spc="-1" dirty="0">
                  <a:solidFill>
                    <a:srgbClr val="000000"/>
                  </a:solidFill>
                </a:rPr>
                <a:t>DF/Municípios</a:t>
              </a:r>
              <a:endParaRPr lang="pt-BR" sz="2000" b="0" strike="noStrike" spc="-1" dirty="0"/>
            </a:p>
          </p:txBody>
        </p:sp>
        <p:sp>
          <p:nvSpPr>
            <p:cNvPr id="16" name="CustomShape 10">
              <a:extLst>
                <a:ext uri="{FF2B5EF4-FFF2-40B4-BE49-F238E27FC236}">
                  <a16:creationId xmlns:a16="http://schemas.microsoft.com/office/drawing/2014/main" id="{9BCEBE2F-7259-4680-9B08-B2F6DF5B9797}"/>
                </a:ext>
              </a:extLst>
            </p:cNvPr>
            <p:cNvSpPr/>
            <p:nvPr/>
          </p:nvSpPr>
          <p:spPr>
            <a:xfrm>
              <a:off x="5405040" y="3611160"/>
              <a:ext cx="1022400" cy="457920"/>
            </a:xfrm>
            <a:prstGeom prst="roundRect">
              <a:avLst>
                <a:gd name="adj" fmla="val 16667"/>
              </a:avLst>
            </a:prstGeom>
            <a:solidFill>
              <a:schemeClr val="accent6">
                <a:lumMod val="40000"/>
                <a:lumOff val="60000"/>
              </a:schemeClr>
            </a:solidFill>
            <a:ln w="38160">
              <a:solidFill>
                <a:srgbClr val="FF9701"/>
              </a:solidFill>
              <a:round/>
            </a:ln>
          </p:spPr>
          <p:style>
            <a:lnRef idx="0">
              <a:scrgbClr r="0" g="0" b="0"/>
            </a:lnRef>
            <a:fillRef idx="0">
              <a:scrgbClr r="0" g="0" b="0"/>
            </a:fillRef>
            <a:effectRef idx="0">
              <a:scrgbClr r="0" g="0" b="0"/>
            </a:effectRef>
            <a:fontRef idx="minor"/>
          </p:style>
          <p:txBody>
            <a:bodyPr lIns="90000" tIns="54000" rIns="90000" bIns="54000"/>
            <a:lstStyle/>
            <a:p>
              <a:pPr algn="ctr">
                <a:lnSpc>
                  <a:spcPct val="100000"/>
                </a:lnSpc>
              </a:pPr>
              <a:r>
                <a:rPr lang="pt-BR" b="1" strike="noStrike" spc="-1" dirty="0">
                  <a:solidFill>
                    <a:srgbClr val="000000"/>
                  </a:solidFill>
                </a:rPr>
                <a:t>Escolas</a:t>
              </a:r>
              <a:endParaRPr lang="pt-BR" b="0" strike="noStrike" spc="-1" dirty="0"/>
            </a:p>
          </p:txBody>
        </p:sp>
        <p:sp>
          <p:nvSpPr>
            <p:cNvPr id="17" name="CustomShape 11">
              <a:extLst>
                <a:ext uri="{FF2B5EF4-FFF2-40B4-BE49-F238E27FC236}">
                  <a16:creationId xmlns:a16="http://schemas.microsoft.com/office/drawing/2014/main" id="{CE38EEDF-42C6-45E3-B9BE-45AC1DAE546A}"/>
                </a:ext>
              </a:extLst>
            </p:cNvPr>
            <p:cNvSpPr/>
            <p:nvPr/>
          </p:nvSpPr>
          <p:spPr>
            <a:xfrm>
              <a:off x="2411640" y="3619440"/>
              <a:ext cx="1423440" cy="457920"/>
            </a:xfrm>
            <a:prstGeom prst="roundRect">
              <a:avLst>
                <a:gd name="adj" fmla="val 16667"/>
              </a:avLst>
            </a:prstGeom>
            <a:solidFill>
              <a:srgbClr val="92D050"/>
            </a:solidFill>
            <a:ln w="38160">
              <a:solidFill>
                <a:srgbClr val="FF9701"/>
              </a:solidFill>
              <a:round/>
            </a:ln>
          </p:spPr>
          <p:style>
            <a:lnRef idx="0">
              <a:scrgbClr r="0" g="0" b="0"/>
            </a:lnRef>
            <a:fillRef idx="0">
              <a:scrgbClr r="0" g="0" b="0"/>
            </a:fillRef>
            <a:effectRef idx="0">
              <a:scrgbClr r="0" g="0" b="0"/>
            </a:effectRef>
            <a:fontRef idx="minor"/>
          </p:style>
          <p:txBody>
            <a:bodyPr lIns="90000" tIns="54000" rIns="90000" bIns="54000"/>
            <a:lstStyle/>
            <a:p>
              <a:pPr algn="ctr">
                <a:lnSpc>
                  <a:spcPct val="100000"/>
                </a:lnSpc>
              </a:pPr>
              <a:r>
                <a:rPr lang="pt-BR" b="1" strike="noStrike" spc="-1" dirty="0">
                  <a:solidFill>
                    <a:srgbClr val="000000"/>
                  </a:solidFill>
                </a:rPr>
                <a:t>Estudantes</a:t>
              </a:r>
              <a:endParaRPr lang="pt-BR" b="0" strike="noStrike" spc="-1" dirty="0"/>
            </a:p>
          </p:txBody>
        </p:sp>
        <p:sp>
          <p:nvSpPr>
            <p:cNvPr id="18" name="CustomShape 12">
              <a:extLst>
                <a:ext uri="{FF2B5EF4-FFF2-40B4-BE49-F238E27FC236}">
                  <a16:creationId xmlns:a16="http://schemas.microsoft.com/office/drawing/2014/main" id="{9F7FA579-9C49-4688-B79B-904DD38917F8}"/>
                </a:ext>
              </a:extLst>
            </p:cNvPr>
            <p:cNvSpPr/>
            <p:nvPr/>
          </p:nvSpPr>
          <p:spPr>
            <a:xfrm>
              <a:off x="2915640" y="5045760"/>
              <a:ext cx="3135240" cy="1133280"/>
            </a:xfrm>
            <a:prstGeom prst="roundRect">
              <a:avLst>
                <a:gd name="adj" fmla="val 16667"/>
              </a:avLst>
            </a:prstGeom>
            <a:solidFill>
              <a:schemeClr val="accent1">
                <a:lumMod val="60000"/>
                <a:lumOff val="40000"/>
              </a:schemeClr>
            </a:solidFill>
            <a:ln w="38160">
              <a:solidFill>
                <a:srgbClr val="FF9701"/>
              </a:solidFill>
              <a:round/>
            </a:ln>
          </p:spPr>
          <p:style>
            <a:lnRef idx="0">
              <a:scrgbClr r="0" g="0" b="0"/>
            </a:lnRef>
            <a:fillRef idx="0">
              <a:scrgbClr r="0" g="0" b="0"/>
            </a:fillRef>
            <a:effectRef idx="0">
              <a:scrgbClr r="0" g="0" b="0"/>
            </a:effectRef>
            <a:fontRef idx="minor"/>
          </p:style>
          <p:txBody>
            <a:bodyPr lIns="90000" tIns="54000" rIns="90000" bIns="54000"/>
            <a:lstStyle/>
            <a:p>
              <a:pPr algn="ctr">
                <a:lnSpc>
                  <a:spcPct val="100000"/>
                </a:lnSpc>
              </a:pPr>
              <a:r>
                <a:rPr lang="pt-BR" spc="-1" dirty="0">
                  <a:solidFill>
                    <a:srgbClr val="000000"/>
                  </a:solidFill>
                </a:rPr>
                <a:t>DIREITOS DE APRENDIZAGEM</a:t>
              </a:r>
              <a:r>
                <a:rPr lang="pt-BR" b="0" strike="noStrike" spc="-1" dirty="0">
                  <a:solidFill>
                    <a:srgbClr val="000000"/>
                  </a:solidFill>
                </a:rPr>
                <a:t> E AUTONOMIA DO PROJETO PEDAGÓGICO DA ESCOLA OU REDE EDUCACIONAL</a:t>
              </a:r>
              <a:endParaRPr lang="pt-BR" b="0" strike="noStrike" spc="-1" dirty="0"/>
            </a:p>
          </p:txBody>
        </p:sp>
      </p:grpSp>
      <p:sp>
        <p:nvSpPr>
          <p:cNvPr id="20" name="CaixaDeTexto 19">
            <a:extLst>
              <a:ext uri="{FF2B5EF4-FFF2-40B4-BE49-F238E27FC236}">
                <a16:creationId xmlns:a16="http://schemas.microsoft.com/office/drawing/2014/main" id="{4AFBD910-276B-48A7-809F-D6C2FC0D7C81}"/>
              </a:ext>
            </a:extLst>
          </p:cNvPr>
          <p:cNvSpPr txBox="1"/>
          <p:nvPr/>
        </p:nvSpPr>
        <p:spPr>
          <a:xfrm>
            <a:off x="645459" y="132225"/>
            <a:ext cx="11021233" cy="1138773"/>
          </a:xfrm>
          <a:prstGeom prst="rect">
            <a:avLst/>
          </a:prstGeom>
          <a:noFill/>
        </p:spPr>
        <p:txBody>
          <a:bodyPr wrap="square">
            <a:spAutoFit/>
          </a:bodyPr>
          <a:lstStyle/>
          <a:p>
            <a:pPr algn="ctr"/>
            <a:r>
              <a:rPr lang="pt-BR" sz="3400" b="1" strike="noStrike" spc="-1" dirty="0">
                <a:solidFill>
                  <a:srgbClr val="002060"/>
                </a:solidFill>
                <a:ea typeface="ＭＳ Ｐゴシック"/>
              </a:rPr>
              <a:t>O PROJETO EDUCACIONAL DA NAÇÃO BRASILEIRA  </a:t>
            </a:r>
          </a:p>
          <a:p>
            <a:pPr algn="ctr"/>
            <a:r>
              <a:rPr lang="pt-BR" sz="3400" b="1" strike="noStrike" spc="-1" dirty="0">
                <a:solidFill>
                  <a:srgbClr val="002060"/>
                </a:solidFill>
                <a:ea typeface="ＭＳ Ｐゴシック"/>
              </a:rPr>
              <a:t>ESTÁ PRESENTE NA CONSTITUIÇÃO FEDERAL</a:t>
            </a:r>
            <a:endParaRPr lang="pt-BR" sz="3400" dirty="0"/>
          </a:p>
        </p:txBody>
      </p:sp>
    </p:spTree>
    <p:extLst>
      <p:ext uri="{BB962C8B-B14F-4D97-AF65-F5344CB8AC3E}">
        <p14:creationId xmlns:p14="http://schemas.microsoft.com/office/powerpoint/2010/main" val="271256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3133E1-C19F-4A5F-053C-85DC5A6D07BB}"/>
              </a:ext>
            </a:extLst>
          </p:cNvPr>
          <p:cNvSpPr>
            <a:spLocks noGrp="1"/>
          </p:cNvSpPr>
          <p:nvPr>
            <p:ph type="title"/>
          </p:nvPr>
        </p:nvSpPr>
        <p:spPr/>
        <p:txBody>
          <a:bodyPr/>
          <a:lstStyle/>
          <a:p>
            <a:r>
              <a:rPr lang="pt-BR" dirty="0"/>
              <a:t>História do Termo de Colaboração: Pareceres CNE/CEB nº 12/2012; 2/2015 e 13/2015.</a:t>
            </a:r>
          </a:p>
        </p:txBody>
      </p:sp>
      <p:sp>
        <p:nvSpPr>
          <p:cNvPr id="3" name="Espaço Reservado para Conteúdo 2">
            <a:extLst>
              <a:ext uri="{FF2B5EF4-FFF2-40B4-BE49-F238E27FC236}">
                <a16:creationId xmlns:a16="http://schemas.microsoft.com/office/drawing/2014/main" id="{234FF6AA-3E13-8370-7D11-1F85A2CF7C80}"/>
              </a:ext>
            </a:extLst>
          </p:cNvPr>
          <p:cNvSpPr>
            <a:spLocks noGrp="1"/>
          </p:cNvSpPr>
          <p:nvPr>
            <p:ph idx="1"/>
          </p:nvPr>
        </p:nvSpPr>
        <p:spPr/>
        <p:txBody>
          <a:bodyPr>
            <a:normAutofit fontScale="55000" lnSpcReduction="20000"/>
          </a:bodyPr>
          <a:lstStyle/>
          <a:p>
            <a:pPr algn="just"/>
            <a:r>
              <a:rPr lang="pt-BR" dirty="0"/>
              <a:t>Ano de 2009: na reunião do Fórum Nacional de Conselhos de Educação realizada em São Luís, no Maranhão, foi aprovada a Carta de São Luís, propondo a adoção de um regime de colaboração entre os Conselhos de Educação para oferta de programas de Educação a Distância (EAD) no âmbito da Educação Básica, em especial na EJA e na Educação Profissional.</a:t>
            </a:r>
          </a:p>
          <a:p>
            <a:pPr algn="just"/>
            <a:r>
              <a:rPr lang="pt-BR" dirty="0"/>
              <a:t>Ano de 2010: o CNE, o MEC e o Fórum iniciaram debates sobre EAD na Educação Básica na reunião plenária do Fórum Nacional de Conselhos de Educação dos Estados e do Distrito Federal realizada em Vila Velha no Espírito Santo.</a:t>
            </a:r>
          </a:p>
          <a:p>
            <a:pPr algn="just"/>
            <a:r>
              <a:rPr lang="pt-BR" dirty="0"/>
              <a:t>Ano de 2011: após vários debates em todas as regiões administrativas ao longo do ano de 2011, no final do ano, foi aprovada uma proposta de colaboração entre os Sistemas de Ensino na Reunião Geral do Fórum realizada no Rio de Janeiro. </a:t>
            </a:r>
          </a:p>
          <a:p>
            <a:pPr algn="just"/>
            <a:r>
              <a:rPr lang="pt-BR" dirty="0"/>
              <a:t>Ano de 2012: em maio de 2012 foi aprovado o Parecer CNE/CEB nº 12/2012, definindo Diretrizes Operacionais para oferta da EAD em regime de colaboração entre os Sistemas de Ensino.</a:t>
            </a:r>
          </a:p>
          <a:p>
            <a:pPr algn="just"/>
            <a:r>
              <a:rPr lang="pt-BR" dirty="0"/>
              <a:t>Ano de 2013: o Fórum Nacional de Conselhos Estaduais de Educação reagiu contra esse Parecer e dispositivo sobre EAD na EPT e constituiu um grupo de trabalho especial para estudar o regime de colaboração na oferta da Educação a Distância.</a:t>
            </a:r>
          </a:p>
          <a:p>
            <a:pPr algn="just"/>
            <a:r>
              <a:rPr lang="pt-BR" dirty="0"/>
              <a:t>Ano de 2014: Foram debatidas em reuniões regionais e no CNE diversas propostas alternativas para implementação do regime de colaboração entre os Sistemas de Educação da União, dos Estados e do Distrito Federal foram amplamente debatidas.</a:t>
            </a:r>
          </a:p>
          <a:p>
            <a:pPr algn="just"/>
            <a:r>
              <a:rPr lang="pt-BR" dirty="0"/>
              <a:t>Ano de 2015: em março de 2015 foi aprovado pela Câmara de Educação Básica o Parecer CNE/CEB nº 2/2015 definindo Diretrizes Operacionais para oferta da EAD em Regime de Colaboração, o qual foi objeto de pedido de reestudo por parte do Ministério da Educação, com apoio da maioria dos Conselhos de Educação em reuniões do Fórum com o MEC.</a:t>
            </a:r>
          </a:p>
          <a:p>
            <a:pPr algn="just"/>
            <a:r>
              <a:rPr lang="pt-BR" dirty="0"/>
              <a:t>Ainda em 2015: em novembro de 2015, finalmente, foi aprovado o Parecer CNE/CEB nº 13/2015, definindo Diretrizes Operacionais Nacionais para oferta da EAD em regime de Colaboração entre os Sistemas de Ensino, com apoio do Fórum Nacional de Conselhos.</a:t>
            </a:r>
          </a:p>
          <a:p>
            <a:pPr algn="just"/>
            <a:r>
              <a:rPr lang="pt-BR" dirty="0"/>
              <a:t>Ano de 2016: em 02 de fevereiro de 2016, finalmente, foram definidas Diretrizes Operacionais Nacionais para o credenciamento institucional e a oferta de cursos e programas de EAD no âmbito da Educação Básica, em colaboração com os Sistemas de Ensino.</a:t>
            </a:r>
          </a:p>
          <a:p>
            <a:endParaRPr lang="pt-BR" dirty="0"/>
          </a:p>
        </p:txBody>
      </p:sp>
    </p:spTree>
    <p:extLst>
      <p:ext uri="{BB962C8B-B14F-4D97-AF65-F5344CB8AC3E}">
        <p14:creationId xmlns:p14="http://schemas.microsoft.com/office/powerpoint/2010/main" val="685496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647D28-EF1C-66A6-E18D-813FC192C440}"/>
              </a:ext>
            </a:extLst>
          </p:cNvPr>
          <p:cNvSpPr>
            <a:spLocks noGrp="1"/>
          </p:cNvSpPr>
          <p:nvPr>
            <p:ph type="title"/>
          </p:nvPr>
        </p:nvSpPr>
        <p:spPr/>
        <p:txBody>
          <a:bodyPr/>
          <a:lstStyle/>
          <a:p>
            <a:r>
              <a:rPr lang="pt-BR" dirty="0"/>
              <a:t>Resolução CNE/CEB nº 01/2016 - I</a:t>
            </a:r>
          </a:p>
        </p:txBody>
      </p:sp>
      <p:sp>
        <p:nvSpPr>
          <p:cNvPr id="3" name="Espaço Reservado para Conteúdo 2">
            <a:extLst>
              <a:ext uri="{FF2B5EF4-FFF2-40B4-BE49-F238E27FC236}">
                <a16:creationId xmlns:a16="http://schemas.microsoft.com/office/drawing/2014/main" id="{39691180-F083-CDD9-F924-9706BC0D7368}"/>
              </a:ext>
            </a:extLst>
          </p:cNvPr>
          <p:cNvSpPr>
            <a:spLocks noGrp="1"/>
          </p:cNvSpPr>
          <p:nvPr>
            <p:ph idx="1"/>
          </p:nvPr>
        </p:nvSpPr>
        <p:spPr/>
        <p:txBody>
          <a:bodyPr>
            <a:normAutofit fontScale="62500" lnSpcReduction="20000"/>
          </a:bodyPr>
          <a:lstStyle/>
          <a:p>
            <a:pPr algn="just"/>
            <a:r>
              <a:rPr lang="pt-BR" dirty="0"/>
              <a:t>Art. 1º A presente Resolução define Diretrizes Operacionais Nacionais para regulamentar a oferta de cursos e programas de Ensino Médio, de Educação Profissional Técnica de Nível Médio e de Educação de Jovens e Adultos (EJA), nos níveis do Ensino Fundamental e do Ensino Médio, na modalidade de Educação a Distância (EAD), em regime de colaboração entre os sistemas de ensino.</a:t>
            </a:r>
          </a:p>
          <a:p>
            <a:pPr algn="just"/>
            <a:r>
              <a:rPr lang="pt-BR" dirty="0"/>
              <a:t>§ 1º A modalidade de Educação a Distância é aqui entendida como uma forma de desenvolvimento do processo de ensino-aprendizagem mediado por tecnologias que permitem a atuação direta do professor e do aluno em ambientes físicos diferentes, em consonância com o disposto no art. 80 da Lei nº 9.394/96 e com o Decreto nº 5.622/2005.</a:t>
            </a:r>
          </a:p>
          <a:p>
            <a:pPr algn="just"/>
            <a:r>
              <a:rPr lang="pt-BR" dirty="0"/>
              <a:t>§ 2º Para tanto, exige-se que haja uma prévia e rigorosa avaliação por parte dos órgãos próprios do sistema de ensino da Unidade da Federação de origem sobre os recursos tecnológicos disponibilizados pela instituição de ensino que está pleiteando essa expansão, considerando a multiplicidade de plataformas, meios e mídias como do Ambiente Virtual de Aprendizagem (AVA), transmissão de aulas via satélite, internet, videoaulas, MOOCS, telefonia celular, redes sociais, aplicativos mobile learning, TV digital, rádio, impresso e outros que compõem o arsenal de Tecnologias da Informação e Comunicação (TIC), que podem ser apropriadas e adequadas a diferentes modelos e formatos de mediação pedagógica, a fim de garantir que a mesma atenda plenamente a nova localidade em que pretende atuar, sendo capaz de viabilizar a transmissão e mediação de conteúdos pelos meios compatíveis com a realidade da região pretendida.</a:t>
            </a:r>
          </a:p>
          <a:p>
            <a:pPr algn="just"/>
            <a:r>
              <a:rPr lang="pt-BR" dirty="0"/>
              <a:t>§ 3º As Diretrizes Operacionais Nacionais para o funcionamento dos cursos e programas referidos no caput deste artigo guardam plena isonomia com as correspondentes Diretrizes Curriculares Nacionais definidas para os cursos presenciais, atendidas às especificidades exigidas para aquela modalidade de ensino.</a:t>
            </a:r>
          </a:p>
        </p:txBody>
      </p:sp>
    </p:spTree>
    <p:extLst>
      <p:ext uri="{BB962C8B-B14F-4D97-AF65-F5344CB8AC3E}">
        <p14:creationId xmlns:p14="http://schemas.microsoft.com/office/powerpoint/2010/main" val="3764002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CDF286-51B0-4B9C-93D5-5A404DC979F0}"/>
              </a:ext>
            </a:extLst>
          </p:cNvPr>
          <p:cNvSpPr>
            <a:spLocks noGrp="1"/>
          </p:cNvSpPr>
          <p:nvPr>
            <p:ph type="title"/>
          </p:nvPr>
        </p:nvSpPr>
        <p:spPr/>
        <p:txBody>
          <a:bodyPr/>
          <a:lstStyle/>
          <a:p>
            <a:r>
              <a:rPr lang="pt-BR" dirty="0"/>
              <a:t>Resolução CNE/CEB nº 01/2016 - II</a:t>
            </a:r>
          </a:p>
        </p:txBody>
      </p:sp>
      <p:sp>
        <p:nvSpPr>
          <p:cNvPr id="3" name="Espaço Reservado para Conteúdo 2">
            <a:extLst>
              <a:ext uri="{FF2B5EF4-FFF2-40B4-BE49-F238E27FC236}">
                <a16:creationId xmlns:a16="http://schemas.microsoft.com/office/drawing/2014/main" id="{D6AF118F-15BC-442D-A311-B88F389DEEC6}"/>
              </a:ext>
            </a:extLst>
          </p:cNvPr>
          <p:cNvSpPr>
            <a:spLocks noGrp="1"/>
          </p:cNvSpPr>
          <p:nvPr>
            <p:ph idx="1"/>
          </p:nvPr>
        </p:nvSpPr>
        <p:spPr/>
        <p:txBody>
          <a:bodyPr>
            <a:noAutofit/>
          </a:bodyPr>
          <a:lstStyle/>
          <a:p>
            <a:pPr algn="just"/>
            <a:r>
              <a:rPr lang="pt-BR" sz="2000" dirty="0"/>
              <a:t>a) o sistema federal de ensino é composto por instituições da rede federal de Educação Profissional e Tecnológica, dos Serviços Nacionais de Aprendizagem (SNA) e das Instituições de Ensino Superior (IES) públicas federais; </a:t>
            </a:r>
          </a:p>
          <a:p>
            <a:pPr algn="just"/>
            <a:r>
              <a:rPr lang="pt-BR" sz="2000" dirty="0"/>
              <a:t>b) os sistemas de ensino dos Estados e do Distrito Federal são compostos por escolas técnicas privadas e IES públicas estaduais, distritais e municipais;</a:t>
            </a:r>
          </a:p>
          <a:p>
            <a:pPr algn="just"/>
            <a:r>
              <a:rPr lang="pt-BR" sz="2000" dirty="0"/>
              <a:t>c) as escolas técnicas privadas mantidas por IES privadas poderão ofertar cursos técnicos de nível médio nas localidades em que a IES mantenha cursos de graduação em áreas de conhecimento correlatas à do curso técnico a ser ofertado, desde que sejam devidamente habilitadas pelo Ministério da Educação para a oferta de programas educacionais no âmbito do PRONATEC, bem como apresentem excelência na ação educativa ofertada e comprovada no âmbito do Sistema Nacional de Avaliação da Educação Superior e demonstre condições de acessibilidade e de práticas educacionais inclusivas;</a:t>
            </a:r>
          </a:p>
          <a:p>
            <a:pPr algn="just"/>
            <a:r>
              <a:rPr lang="pt-BR" sz="2000" dirty="0"/>
              <a:t>d) a supervisão e a avaliação dos cursos de Educação Profissional Técnica de Nível Médio executadas por escolas técnicas privadas mantidas por IES privadas, nos termos da alínea anterior, ficarão a cargo dos sistemas de ensino dos Estados e do Distrito Federal, em regime de colaboração com a União.</a:t>
            </a:r>
          </a:p>
        </p:txBody>
      </p:sp>
    </p:spTree>
    <p:extLst>
      <p:ext uri="{BB962C8B-B14F-4D97-AF65-F5344CB8AC3E}">
        <p14:creationId xmlns:p14="http://schemas.microsoft.com/office/powerpoint/2010/main" val="2401246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A28E09-C2E2-4EE6-A2DA-1E1E03338FB2}"/>
              </a:ext>
            </a:extLst>
          </p:cNvPr>
          <p:cNvSpPr>
            <a:spLocks noGrp="1"/>
          </p:cNvSpPr>
          <p:nvPr>
            <p:ph type="title"/>
          </p:nvPr>
        </p:nvSpPr>
        <p:spPr/>
        <p:txBody>
          <a:bodyPr/>
          <a:lstStyle/>
          <a:p>
            <a:r>
              <a:rPr lang="pt-BR" dirty="0"/>
              <a:t>Resolução CNE/CEB nº 01/2016 - III</a:t>
            </a:r>
          </a:p>
        </p:txBody>
      </p:sp>
      <p:sp>
        <p:nvSpPr>
          <p:cNvPr id="3" name="Espaço Reservado para Conteúdo 2">
            <a:extLst>
              <a:ext uri="{FF2B5EF4-FFF2-40B4-BE49-F238E27FC236}">
                <a16:creationId xmlns:a16="http://schemas.microsoft.com/office/drawing/2014/main" id="{25357D5C-2E38-45B8-8DD5-868A07F79E9F}"/>
              </a:ext>
            </a:extLst>
          </p:cNvPr>
          <p:cNvSpPr>
            <a:spLocks noGrp="1"/>
          </p:cNvSpPr>
          <p:nvPr>
            <p:ph idx="1"/>
          </p:nvPr>
        </p:nvSpPr>
        <p:spPr/>
        <p:txBody>
          <a:bodyPr>
            <a:noAutofit/>
          </a:bodyPr>
          <a:lstStyle/>
          <a:p>
            <a:pPr algn="just"/>
            <a:r>
              <a:rPr lang="pt-BR" sz="1600" dirty="0"/>
              <a:t>c) No caso das IES privadas (universidades, centros universitários e faculdades), as devidas autorizações de funcionamento serão concedidas pelos órgãos próprios do Ministério da Educação, nos termos do disposto no artigo anterior, obedecidas as normas legais definidas pelo § 1º e pelo § 2º do art. 20-B da Lei nº 12.513/2011, na redação dada pela Lei nº 12.816/2013, nos seguintes termos:</a:t>
            </a:r>
          </a:p>
          <a:p>
            <a:pPr algn="just"/>
            <a:r>
              <a:rPr lang="pt-BR" sz="1600" dirty="0"/>
              <a:t>1. Apenas poderão ser habilitadas perante o Ministério da Educação, nos termos do art. 6º-A da Lei nº 12.513/2011, na redação dada pela Lei nº 12.816/2013, as IES que atenderem aos índices de qualidade acadêmica e a outros requisitos estabelecidos em ato do Ministro da Educação, condicionado ao atendimento dos requisitos estabelecidos. </a:t>
            </a:r>
          </a:p>
          <a:p>
            <a:pPr algn="just"/>
            <a:r>
              <a:rPr lang="pt-BR" sz="1600" dirty="0"/>
              <a:t>2. A supervisão e a avaliação dos cursos serão realizadas em regime de colaboração com os órgãos competentes dos Estados e do Distrito Federal, nos termos estabelecidos em atos específicos do Ministro da Educação.</a:t>
            </a:r>
          </a:p>
          <a:p>
            <a:pPr algn="just"/>
            <a:r>
              <a:rPr lang="pt-BR" sz="1600" dirty="0"/>
              <a:t>3. A criação de novos cursos deverá ser comunicada previamente pelas referidas IES aos órgãos competentes dos Estados e do Distrito Federal, que poderão, a qualquer tempo, pronunciar-se sobre eventual descumprimento dos requisitos necessários para a oferta dos cursos.</a:t>
            </a:r>
          </a:p>
          <a:p>
            <a:pPr algn="just"/>
            <a:r>
              <a:rPr lang="pt-BR" sz="1600" dirty="0"/>
              <a:t>II - Oferta de Educação a Distância (EAD) fora da Unidade da Federação de origem, no âmbito do sistema federal de ensino: (...) b) se em instituições de ensino privadas, a abertura de polos de apoio presencial deverá ser autorizada pelo Conselho Estadual de Educação receptor, responsável pela supervisão educacional desses polos, em regime de colaboração com o sistema federal de ensino, caso a instituição educacional, que é vinculada ao sistema federal de ensino, já conte com cursos devidamente implantados na Unidade da Federação de origem do credenciamento, podendo oferecer esses cursos, desde que nas mesmas condições técnicas e tecnológicas de funcionamento em que foi aprovada.</a:t>
            </a:r>
          </a:p>
        </p:txBody>
      </p:sp>
    </p:spTree>
    <p:extLst>
      <p:ext uri="{BB962C8B-B14F-4D97-AF65-F5344CB8AC3E}">
        <p14:creationId xmlns:p14="http://schemas.microsoft.com/office/powerpoint/2010/main" val="1884031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7AFE61-099B-426F-AE32-1E9D5CCF646B}"/>
              </a:ext>
            </a:extLst>
          </p:cNvPr>
          <p:cNvSpPr>
            <a:spLocks noGrp="1"/>
          </p:cNvSpPr>
          <p:nvPr>
            <p:ph type="title"/>
          </p:nvPr>
        </p:nvSpPr>
        <p:spPr/>
        <p:txBody>
          <a:bodyPr/>
          <a:lstStyle/>
          <a:p>
            <a:r>
              <a:rPr lang="pt-BR" dirty="0"/>
              <a:t>Resolução CNE/CEB nº 01/2016 - IV</a:t>
            </a:r>
          </a:p>
        </p:txBody>
      </p:sp>
      <p:sp>
        <p:nvSpPr>
          <p:cNvPr id="3" name="Espaço Reservado para Conteúdo 2">
            <a:extLst>
              <a:ext uri="{FF2B5EF4-FFF2-40B4-BE49-F238E27FC236}">
                <a16:creationId xmlns:a16="http://schemas.microsoft.com/office/drawing/2014/main" id="{8201A854-7564-43D3-A456-72438D8A5F4E}"/>
              </a:ext>
            </a:extLst>
          </p:cNvPr>
          <p:cNvSpPr>
            <a:spLocks noGrp="1"/>
          </p:cNvSpPr>
          <p:nvPr>
            <p:ph idx="1"/>
          </p:nvPr>
        </p:nvSpPr>
        <p:spPr/>
        <p:txBody>
          <a:bodyPr>
            <a:normAutofit fontScale="85000" lnSpcReduction="20000"/>
          </a:bodyPr>
          <a:lstStyle/>
          <a:p>
            <a:pPr algn="just"/>
            <a:r>
              <a:rPr lang="pt-BR" dirty="0"/>
              <a:t>Art. 3º As instituições de ensino privadas, vinculadas aos sistemas de ensino dos Estados e do Distrito Federal, devem se orientar pelas seguintes Diretrizes Operacionais Nacionais:</a:t>
            </a:r>
          </a:p>
          <a:p>
            <a:pPr algn="just"/>
            <a:r>
              <a:rPr lang="pt-BR" dirty="0"/>
              <a:t>I - Oferta da Educação a Distância (EAD) no âmbito da própria Unidade da Federação: a) atenderá ao disposto nas normas emitidas pelo órgão normativo do respectivo sistema de ensino;</a:t>
            </a:r>
          </a:p>
          <a:p>
            <a:pPr algn="just"/>
            <a:r>
              <a:rPr lang="pt-BR" dirty="0"/>
              <a:t>b) o credenciamento da sede da instituição educacional para atuar na modalidade de Educação a Distância (EAD) e a correspondente autorização de funcionamento de cursos e programas será concedido pelo respectivo Conselho Estadual de Educação e terão validade plena para atuação no âmbito da própria Unidade da Federação;</a:t>
            </a:r>
          </a:p>
          <a:p>
            <a:pPr algn="just"/>
            <a:r>
              <a:rPr lang="pt-BR" dirty="0"/>
              <a:t>c) para atuação no âmbito da Educação Profissional Técnica de Nível Médio, essa autorização de funcionamento deverá se restringir apenas aos cursos incluídos no Catálogo Nacional de Cursos Técnicos de Nível Médio administrado e divulgado pelo MEC.</a:t>
            </a:r>
          </a:p>
        </p:txBody>
      </p:sp>
    </p:spTree>
    <p:extLst>
      <p:ext uri="{BB962C8B-B14F-4D97-AF65-F5344CB8AC3E}">
        <p14:creationId xmlns:p14="http://schemas.microsoft.com/office/powerpoint/2010/main" val="3219598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A441D6-AA12-4942-989E-6F031136224B}"/>
              </a:ext>
            </a:extLst>
          </p:cNvPr>
          <p:cNvSpPr>
            <a:spLocks noGrp="1"/>
          </p:cNvSpPr>
          <p:nvPr>
            <p:ph type="title"/>
          </p:nvPr>
        </p:nvSpPr>
        <p:spPr/>
        <p:txBody>
          <a:bodyPr/>
          <a:lstStyle/>
          <a:p>
            <a:r>
              <a:rPr lang="pt-BR" dirty="0"/>
              <a:t>Resolução CNE/CEB nº 01/2016 - V</a:t>
            </a:r>
          </a:p>
        </p:txBody>
      </p:sp>
      <p:sp>
        <p:nvSpPr>
          <p:cNvPr id="3" name="Espaço Reservado para Conteúdo 2">
            <a:extLst>
              <a:ext uri="{FF2B5EF4-FFF2-40B4-BE49-F238E27FC236}">
                <a16:creationId xmlns:a16="http://schemas.microsoft.com/office/drawing/2014/main" id="{B85D7B7F-D63E-4B8A-8C40-56ED1A26E75D}"/>
              </a:ext>
            </a:extLst>
          </p:cNvPr>
          <p:cNvSpPr>
            <a:spLocks noGrp="1"/>
          </p:cNvSpPr>
          <p:nvPr>
            <p:ph idx="1"/>
          </p:nvPr>
        </p:nvSpPr>
        <p:spPr/>
        <p:txBody>
          <a:bodyPr>
            <a:normAutofit fontScale="62500" lnSpcReduction="20000"/>
          </a:bodyPr>
          <a:lstStyle/>
          <a:p>
            <a:pPr algn="just"/>
            <a:r>
              <a:rPr lang="pt-BR" dirty="0"/>
              <a:t>II - Oferta de Educação a Distância (EAD) fora do âmbito da Unidade da Federação:</a:t>
            </a:r>
          </a:p>
          <a:p>
            <a:pPr algn="just"/>
            <a:r>
              <a:rPr lang="pt-BR" dirty="0"/>
              <a:t>a) para se beneficiar do regime de colaboração entre os sistemas de ensino, é condição prévia essencial que a instituição educacional já se encontre credenciada para atuar na Educação a Distância por parte do sistema de ensino ao qual está jurisdicionada, nos termos das respectivas Diretrizes Nacionais e já conte com cursos devidamente autorizados ou reconhecidos pelo Conselho Estadual de Educação da Unidade da Federação de origem do credenciamento;</a:t>
            </a:r>
          </a:p>
          <a:p>
            <a:pPr algn="just"/>
            <a:r>
              <a:rPr lang="pt-BR" dirty="0"/>
              <a:t>b) a instituição educacional devidamente credenciada para atuar na modalidade de Educação a Distância (EAD) pelo sistema de ensino ao qual está jurisdicionada, caso esteja interessada em expandir a sua atuação com polos de apoio presencial fora da sua Unidade da Federação, poderá habilitar-se para essa oferta de cursos e programas de Ensino Médio, de Educação Profissional Técnica de Nível Médio e de Educação de Jovens e Adultos (EJA), nas etapas do Ensino Fundamental e do Ensino Médio, com os mesmos cursos já ofertados na Unidade da Federação de origem, nas mesmas condições técnicas e tecnológicas de funcionamento em que foi aprovada, mediante articulação com os Conselhos de Educação receptores nas demais Unidades da Federação;</a:t>
            </a:r>
          </a:p>
          <a:p>
            <a:pPr algn="just"/>
            <a:r>
              <a:rPr lang="pt-BR" dirty="0"/>
              <a:t>c) o Conselho Estadual de Educação que credenciar uma instituição educacional para atuar no âmbito da Educação a Distância (EAD) e autorizar o funcionamento de cursos nessa modalidade de ensino para a oferta nas demais Unidades da Federação, caso esta alternativa esteja prevista no seu projeto pedagógico, deverá comunicar o seu ato normativo aos demais 4 Conselhos de Educação, encaminhando, também, a avaliação técnica e tecnológica de sua proposta institucional, que comprove as condições da instituição educacional para atuar com qualidade em polos de apoio presencial fora de sua Unidade da Federação;</a:t>
            </a:r>
          </a:p>
        </p:txBody>
      </p:sp>
    </p:spTree>
    <p:extLst>
      <p:ext uri="{BB962C8B-B14F-4D97-AF65-F5344CB8AC3E}">
        <p14:creationId xmlns:p14="http://schemas.microsoft.com/office/powerpoint/2010/main" val="2168017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4F68A2-7DE9-4A20-A086-064C82E9ABFA}"/>
              </a:ext>
            </a:extLst>
          </p:cNvPr>
          <p:cNvSpPr>
            <a:spLocks noGrp="1"/>
          </p:cNvSpPr>
          <p:nvPr>
            <p:ph type="title"/>
          </p:nvPr>
        </p:nvSpPr>
        <p:spPr>
          <a:xfrm>
            <a:off x="838200" y="100669"/>
            <a:ext cx="10515600" cy="1266737"/>
          </a:xfrm>
        </p:spPr>
        <p:txBody>
          <a:bodyPr/>
          <a:lstStyle/>
          <a:p>
            <a:r>
              <a:rPr lang="pt-BR" dirty="0"/>
              <a:t>Resolução CNE/CEB nº 01/2016 - VI</a:t>
            </a:r>
          </a:p>
        </p:txBody>
      </p:sp>
      <p:sp>
        <p:nvSpPr>
          <p:cNvPr id="3" name="Espaço Reservado para Conteúdo 2">
            <a:extLst>
              <a:ext uri="{FF2B5EF4-FFF2-40B4-BE49-F238E27FC236}">
                <a16:creationId xmlns:a16="http://schemas.microsoft.com/office/drawing/2014/main" id="{5884D735-2EB2-4D8A-A83C-FE1A85521188}"/>
              </a:ext>
            </a:extLst>
          </p:cNvPr>
          <p:cNvSpPr>
            <a:spLocks noGrp="1"/>
          </p:cNvSpPr>
          <p:nvPr>
            <p:ph idx="1"/>
          </p:nvPr>
        </p:nvSpPr>
        <p:spPr>
          <a:xfrm>
            <a:off x="587229" y="1543574"/>
            <a:ext cx="10766571" cy="4633389"/>
          </a:xfrm>
        </p:spPr>
        <p:txBody>
          <a:bodyPr>
            <a:noAutofit/>
          </a:bodyPr>
          <a:lstStyle/>
          <a:p>
            <a:pPr algn="just"/>
            <a:r>
              <a:rPr lang="pt-BR" sz="2000" dirty="0"/>
              <a:t>d) o Conselho Estadual de Educação de origem deverá encaminhar aos demais Conselhos Estaduais de Educação cópias dos respectivos atos de credenciamento institucional e de autorização de funcionamento de cursos, bem como a avaliação técnica e tecnológica relativa à instituição de ensino, caracterizando as condições de funcionamento dos seus polos de apoio presencial e encaminhar, também, os critérios estabelecidos pelo Conselho Estadual de Educação de origem para a oferta de cursos e programas de Educação a Distância (EAD), como indicação ao Conselho Estadual de Educação e demais órgãos do sistema de ensino receptor para a verificação das condições de atuação e dos recursos técnicos e tecnológicos disponibilizados nos polos de apoio presencial;</a:t>
            </a:r>
          </a:p>
          <a:p>
            <a:pPr algn="just"/>
            <a:r>
              <a:rPr lang="pt-BR" sz="2000" dirty="0"/>
              <a:t>e) a instituição educacional, de posse do ato de autorização para abertura de polo de apoio presencial nas demais Unidades da Federação, deverá comunicar ao respectivo Conselho Estadual de Educação da Unidade da Federação onde pretende atuar, os locais de funcionamento dos respectivos polos, caracterizados como unidade operacional de apoio presencial, vinculada à sede da instituição, utilizada para o desenvolvimento descentralizado de atividades pedagógicas e administrativas, para fins de fiscalização e supervisão, a começar pela visita in loco realizada pelo órgão próprio do sistema de ensino receptor, objetivando a expedição do ato de autorização de funcionamento dos polos, no menor prazo possível, em regime de colaboração entre os sistemas de ensino; </a:t>
            </a:r>
          </a:p>
        </p:txBody>
      </p:sp>
    </p:spTree>
    <p:extLst>
      <p:ext uri="{BB962C8B-B14F-4D97-AF65-F5344CB8AC3E}">
        <p14:creationId xmlns:p14="http://schemas.microsoft.com/office/powerpoint/2010/main" val="380229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2C942D-BF4B-44D9-B615-A227943119E4}"/>
              </a:ext>
            </a:extLst>
          </p:cNvPr>
          <p:cNvSpPr>
            <a:spLocks noGrp="1"/>
          </p:cNvSpPr>
          <p:nvPr>
            <p:ph type="title"/>
          </p:nvPr>
        </p:nvSpPr>
        <p:spPr/>
        <p:txBody>
          <a:bodyPr/>
          <a:lstStyle/>
          <a:p>
            <a:r>
              <a:rPr lang="pt-BR" dirty="0"/>
              <a:t>Resolução CNE/CEB nº 01/2016 - VII</a:t>
            </a:r>
          </a:p>
        </p:txBody>
      </p:sp>
      <p:sp>
        <p:nvSpPr>
          <p:cNvPr id="3" name="Espaço Reservado para Conteúdo 2">
            <a:extLst>
              <a:ext uri="{FF2B5EF4-FFF2-40B4-BE49-F238E27FC236}">
                <a16:creationId xmlns:a16="http://schemas.microsoft.com/office/drawing/2014/main" id="{BAF6D792-9DAB-404B-8C11-EB344D80B984}"/>
              </a:ext>
            </a:extLst>
          </p:cNvPr>
          <p:cNvSpPr>
            <a:spLocks noGrp="1"/>
          </p:cNvSpPr>
          <p:nvPr>
            <p:ph idx="1"/>
          </p:nvPr>
        </p:nvSpPr>
        <p:spPr>
          <a:xfrm>
            <a:off x="838200" y="1690688"/>
            <a:ext cx="10515600" cy="4701723"/>
          </a:xfrm>
        </p:spPr>
        <p:txBody>
          <a:bodyPr>
            <a:normAutofit fontScale="77500" lnSpcReduction="20000"/>
          </a:bodyPr>
          <a:lstStyle/>
          <a:p>
            <a:pPr algn="just"/>
            <a:r>
              <a:rPr lang="pt-BR" dirty="0"/>
              <a:t>f) para a atuação fora da Unidade da Federação de origem, é necessário que os polos de apoio presencial sejam devidamente vistoriados, com base em critérios estabelecidos para a oferta desses cursos e programas de Educação a Distância (EAD) pelos órgãos dos sistemas de ensino de origem e receptor, para verificação das condições de instalação e funcionamento dos polos, em regime de colaboração entre o Conselho Estadual de Educação de origem e o receptor, para fins da exigida supervisão educacional;</a:t>
            </a:r>
          </a:p>
          <a:p>
            <a:pPr algn="just"/>
            <a:r>
              <a:rPr lang="pt-BR" dirty="0"/>
              <a:t>g) para a realização das visitas in loco, em cumprimento às necessárias vistorias nos polos de apoio presencial, determinadas pelas alíneas “e” e “f” deste inciso, os sistemas de ensino dos Estados poderão se articular com os correspondentes sistemas municipais, aplicando o regime de colaboração entre os Estados e seus Municípios. </a:t>
            </a:r>
          </a:p>
          <a:p>
            <a:pPr algn="just"/>
            <a:r>
              <a:rPr lang="pt-BR" dirty="0"/>
              <a:t>h) identificada e comprovada a existência de irregularidade no funcionamento de polo de apoio presencial situado fora da Unidade da Federação de origem, a mesma deverá ser imediatamente comunicada pelos órgãos próprios do sistema de ensino receptor à instituição educacional e ao respectivo Conselho Estadual de Educação de origem, para que a irregularidade seja corrigida em, no máximo, 60 (sessenta) dias, a fim de não prejudicar os alunos com a oferta irregular de cursos, devendo ser suspensas imediatamente as novas matrículas; </a:t>
            </a:r>
          </a:p>
        </p:txBody>
      </p:sp>
    </p:spTree>
    <p:extLst>
      <p:ext uri="{BB962C8B-B14F-4D97-AF65-F5344CB8AC3E}">
        <p14:creationId xmlns:p14="http://schemas.microsoft.com/office/powerpoint/2010/main" val="67550907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2927</Words>
  <Application>Microsoft Office PowerPoint</Application>
  <PresentationFormat>Widescreen</PresentationFormat>
  <Paragraphs>77</Paragraphs>
  <Slides>12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vt:i4>
      </vt:variant>
    </vt:vector>
  </HeadingPairs>
  <TitlesOfParts>
    <vt:vector size="16" baseType="lpstr">
      <vt:lpstr>Arial</vt:lpstr>
      <vt:lpstr>Calibri</vt:lpstr>
      <vt:lpstr>Calibri Light</vt:lpstr>
      <vt:lpstr>Tema do Office</vt:lpstr>
      <vt:lpstr>XLII Reunião Plenária do CODISE: Colegiado Nacional de Diretores e Secretários de Conselhos de Educação</vt:lpstr>
      <vt:lpstr>História do Termo de Colaboração: Pareceres CNE/CEB nº 12/2012; 2/2015 e 13/2015.</vt:lpstr>
      <vt:lpstr>Resolução CNE/CEB nº 01/2016 - I</vt:lpstr>
      <vt:lpstr>Resolução CNE/CEB nº 01/2016 - II</vt:lpstr>
      <vt:lpstr>Resolução CNE/CEB nº 01/2016 - III</vt:lpstr>
      <vt:lpstr>Resolução CNE/CEB nº 01/2016 - IV</vt:lpstr>
      <vt:lpstr>Resolução CNE/CEB nº 01/2016 - V</vt:lpstr>
      <vt:lpstr>Resolução CNE/CEB nº 01/2016 - VI</vt:lpstr>
      <vt:lpstr>Resolução CNE/CEB nº 01/2016 - VII</vt:lpstr>
      <vt:lpstr>Resolução CNE/CEB nº 01/2016 - VIII</vt:lpstr>
      <vt:lpstr>Resolução CNE/CEB nº 01/2016 - IX</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XLII Reunião Plenária do Codise</dc:title>
  <dc:creator>Francisco Aparecido Cordão</dc:creator>
  <cp:lastModifiedBy>Francisco Aparecido Cordão</cp:lastModifiedBy>
  <cp:revision>8</cp:revision>
  <dcterms:created xsi:type="dcterms:W3CDTF">2022-05-16T18:03:41Z</dcterms:created>
  <dcterms:modified xsi:type="dcterms:W3CDTF">2022-05-16T21:48:16Z</dcterms:modified>
</cp:coreProperties>
</file>