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8" r:id="rId3"/>
    <p:sldId id="270" r:id="rId4"/>
    <p:sldId id="271" r:id="rId5"/>
    <p:sldId id="274" r:id="rId6"/>
    <p:sldId id="273" r:id="rId7"/>
    <p:sldId id="267" r:id="rId8"/>
    <p:sldId id="275" r:id="rId9"/>
    <p:sldId id="272" r:id="rId10"/>
    <p:sldId id="266" r:id="rId11"/>
    <p:sldId id="276" r:id="rId12"/>
    <p:sldId id="280" r:id="rId13"/>
    <p:sldId id="281" r:id="rId14"/>
    <p:sldId id="282" r:id="rId15"/>
    <p:sldId id="283" r:id="rId16"/>
    <p:sldId id="286" r:id="rId17"/>
    <p:sldId id="284" r:id="rId18"/>
    <p:sldId id="277" r:id="rId19"/>
    <p:sldId id="278" r:id="rId20"/>
    <p:sldId id="287" r:id="rId21"/>
    <p:sldId id="264" r:id="rId22"/>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67487"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notesViewPr>
    <p:cSldViewPr snapToGrid="0">
      <p:cViewPr varScale="1">
        <p:scale>
          <a:sx n="93" d="100"/>
          <a:sy n="93" d="100"/>
        </p:scale>
        <p:origin x="295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a:p>
        </p:txBody>
      </p:sp>
      <p:sp>
        <p:nvSpPr>
          <p:cNvPr id="3" name="Espaço Reservado para Data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B8C26B6D-4DD6-4BE7-8BCB-3A83262D0CC7}" type="datetime1">
              <a:rPr lang="pt-BR" smtClean="0"/>
              <a:t>09/11/2022</a:t>
            </a:fld>
            <a:endParaRPr lang="pt-BR"/>
          </a:p>
        </p:txBody>
      </p:sp>
      <p:sp>
        <p:nvSpPr>
          <p:cNvPr id="4" name="Espaço Reservado para Rodapé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a:p>
        </p:txBody>
      </p:sp>
      <p:sp>
        <p:nvSpPr>
          <p:cNvPr id="5" name="Espaço Reservado para o Número do Slide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D529299-61FF-4B93-ADA6-2FD5975D62F6}" type="slidenum">
              <a:rPr lang="pt-BR" smtClean="0"/>
              <a:t>‹nº›</a:t>
            </a:fld>
            <a:endParaRPr lang="pt-BR"/>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t-BR" noProof="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8111C1-F0A0-4391-9DBA-0219D80AAAC7}" type="datetime1">
              <a:rPr lang="pt-BR" smtClean="0"/>
              <a:pPr/>
              <a:t>09/11/2022</a:t>
            </a:fld>
            <a:endParaRPr lang="pt-BR" dirty="0"/>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t-BR" noProof="0"/>
          </a:p>
        </p:txBody>
      </p:sp>
      <p:sp>
        <p:nvSpPr>
          <p:cNvPr id="5" name="Espaço Reservado para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t-BR" noProof="0"/>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C849E9A-41F7-4779-A581-48A7C374A227}" type="slidenum">
              <a:rPr lang="pt-BR" noProof="0" smtClean="0"/>
              <a:t>‹nº›</a:t>
            </a:fld>
            <a:endParaRPr lang="pt-BR" noProof="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a:p>
        </p:txBody>
      </p:sp>
      <p:sp>
        <p:nvSpPr>
          <p:cNvPr id="4" name="Espaço Reservado para Número de Slide 3"/>
          <p:cNvSpPr>
            <a:spLocks noGrp="1"/>
          </p:cNvSpPr>
          <p:nvPr>
            <p:ph type="sldNum" sz="quarter" idx="5"/>
          </p:nvPr>
        </p:nvSpPr>
        <p:spPr/>
        <p:txBody>
          <a:bodyPr/>
          <a:lstStyle/>
          <a:p>
            <a:pPr rtl="0"/>
            <a:fld id="{BC849E9A-41F7-4779-A581-48A7C374A227}" type="slidenum">
              <a:rPr lang="pt-BR" smtClean="0"/>
              <a:t>1</a:t>
            </a:fld>
            <a:endParaRPr lang="pt-BR"/>
          </a:p>
        </p:txBody>
      </p:sp>
    </p:spTree>
    <p:extLst>
      <p:ext uri="{BB962C8B-B14F-4D97-AF65-F5344CB8AC3E}">
        <p14:creationId xmlns:p14="http://schemas.microsoft.com/office/powerpoint/2010/main" val="3444952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10</a:t>
            </a:fld>
            <a:endParaRPr lang="pt-BR"/>
          </a:p>
        </p:txBody>
      </p:sp>
    </p:spTree>
    <p:extLst>
      <p:ext uri="{BB962C8B-B14F-4D97-AF65-F5344CB8AC3E}">
        <p14:creationId xmlns:p14="http://schemas.microsoft.com/office/powerpoint/2010/main" val="22959614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11</a:t>
            </a:fld>
            <a:endParaRPr lang="pt-BR"/>
          </a:p>
        </p:txBody>
      </p:sp>
    </p:spTree>
    <p:extLst>
      <p:ext uri="{BB962C8B-B14F-4D97-AF65-F5344CB8AC3E}">
        <p14:creationId xmlns:p14="http://schemas.microsoft.com/office/powerpoint/2010/main" val="2026521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12</a:t>
            </a:fld>
            <a:endParaRPr lang="pt-BR"/>
          </a:p>
        </p:txBody>
      </p:sp>
    </p:spTree>
    <p:extLst>
      <p:ext uri="{BB962C8B-B14F-4D97-AF65-F5344CB8AC3E}">
        <p14:creationId xmlns:p14="http://schemas.microsoft.com/office/powerpoint/2010/main" val="455107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13</a:t>
            </a:fld>
            <a:endParaRPr lang="pt-BR"/>
          </a:p>
        </p:txBody>
      </p:sp>
    </p:spTree>
    <p:extLst>
      <p:ext uri="{BB962C8B-B14F-4D97-AF65-F5344CB8AC3E}">
        <p14:creationId xmlns:p14="http://schemas.microsoft.com/office/powerpoint/2010/main" val="4141645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14</a:t>
            </a:fld>
            <a:endParaRPr lang="pt-BR"/>
          </a:p>
        </p:txBody>
      </p:sp>
    </p:spTree>
    <p:extLst>
      <p:ext uri="{BB962C8B-B14F-4D97-AF65-F5344CB8AC3E}">
        <p14:creationId xmlns:p14="http://schemas.microsoft.com/office/powerpoint/2010/main" val="3013364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15</a:t>
            </a:fld>
            <a:endParaRPr lang="pt-BR"/>
          </a:p>
        </p:txBody>
      </p:sp>
    </p:spTree>
    <p:extLst>
      <p:ext uri="{BB962C8B-B14F-4D97-AF65-F5344CB8AC3E}">
        <p14:creationId xmlns:p14="http://schemas.microsoft.com/office/powerpoint/2010/main" val="25638987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16</a:t>
            </a:fld>
            <a:endParaRPr lang="pt-BR"/>
          </a:p>
        </p:txBody>
      </p:sp>
    </p:spTree>
    <p:extLst>
      <p:ext uri="{BB962C8B-B14F-4D97-AF65-F5344CB8AC3E}">
        <p14:creationId xmlns:p14="http://schemas.microsoft.com/office/powerpoint/2010/main" val="897339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17</a:t>
            </a:fld>
            <a:endParaRPr lang="pt-BR"/>
          </a:p>
        </p:txBody>
      </p:sp>
    </p:spTree>
    <p:extLst>
      <p:ext uri="{BB962C8B-B14F-4D97-AF65-F5344CB8AC3E}">
        <p14:creationId xmlns:p14="http://schemas.microsoft.com/office/powerpoint/2010/main" val="18382582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18</a:t>
            </a:fld>
            <a:endParaRPr lang="pt-BR"/>
          </a:p>
        </p:txBody>
      </p:sp>
    </p:spTree>
    <p:extLst>
      <p:ext uri="{BB962C8B-B14F-4D97-AF65-F5344CB8AC3E}">
        <p14:creationId xmlns:p14="http://schemas.microsoft.com/office/powerpoint/2010/main" val="2785930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19</a:t>
            </a:fld>
            <a:endParaRPr lang="pt-BR"/>
          </a:p>
        </p:txBody>
      </p:sp>
    </p:spTree>
    <p:extLst>
      <p:ext uri="{BB962C8B-B14F-4D97-AF65-F5344CB8AC3E}">
        <p14:creationId xmlns:p14="http://schemas.microsoft.com/office/powerpoint/2010/main" val="3636321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2</a:t>
            </a:fld>
            <a:endParaRPr lang="pt-BR"/>
          </a:p>
        </p:txBody>
      </p:sp>
    </p:spTree>
    <p:extLst>
      <p:ext uri="{BB962C8B-B14F-4D97-AF65-F5344CB8AC3E}">
        <p14:creationId xmlns:p14="http://schemas.microsoft.com/office/powerpoint/2010/main" val="41921025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Ao realizar pesquisas, é fácil ir em uma fonte: Wikipedia. No entanto, inclua uma variedade de fontes em sua pesquisa. Considere as seguintes fontes: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Quem posso entrevistar para saber mais sobre o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O tópico é atual e será relevante para o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artigos, blogs e revistas podem ter algo relacionado ao meu tópico?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Há algum vídeo do YouTube sobre o tópico? Se sim, do que se trata?</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imagens posso encontrar relacionadas ao tópico?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20</a:t>
            </a:fld>
            <a:endParaRPr lang="pt-BR"/>
          </a:p>
        </p:txBody>
      </p:sp>
    </p:spTree>
    <p:extLst>
      <p:ext uri="{BB962C8B-B14F-4D97-AF65-F5344CB8AC3E}">
        <p14:creationId xmlns:p14="http://schemas.microsoft.com/office/powerpoint/2010/main" val="18053749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a:latin typeface="Segoe UI" panose="020B0502040204020203" pitchFamily="34" charset="0"/>
                <a:cs typeface="Segoe UI" panose="020B0502040204020203" pitchFamily="34" charset="0"/>
              </a:rPr>
              <a:t>Você pode usar este slide como slide de abertura ou de encerramento. Caso opte por usá-lo como encerramento, reveja os principais pontos da apresentação. Uma maneira criativa de fazer isso é adicionar animações aos vários elementos gráficos em um slide. Esse slide tem 4 elementos gráficos diferentes, e ao exibir a apresentação de slides, você verá que pode clicar para revelar o próximo gráfico. Da mesma forma, ao analisar os tópicos principais da apresentação, você pode querer que cada ponto apareça ao abordá-lo. </a:t>
            </a:r>
          </a:p>
          <a:p>
            <a:pPr rtl="0"/>
            <a:endParaRPr lang="pt-BR">
              <a:latin typeface="Segoe UI" panose="020B0502040204020203" pitchFamily="34" charset="0"/>
              <a:cs typeface="Segoe UI" panose="020B0502040204020203" pitchFamily="34" charset="0"/>
            </a:endParaRPr>
          </a:p>
          <a:p>
            <a:pPr rtl="0"/>
            <a:r>
              <a:rPr lang="pt-BR" b="1">
                <a:latin typeface="Segoe UI" panose="020B0502040204020203" pitchFamily="34" charset="0"/>
                <a:cs typeface="Segoe UI" panose="020B0502040204020203" pitchFamily="34" charset="0"/>
              </a:rPr>
              <a:t>Adicionar animação a imagens e elementos gráficos: </a:t>
            </a:r>
          </a:p>
          <a:p>
            <a:pPr marL="228600" indent="-228600" rtl="0">
              <a:buAutoNum type="arabicPeriod"/>
            </a:pPr>
            <a:r>
              <a:rPr lang="pt-BR">
                <a:latin typeface="Segoe UI" panose="020B0502040204020203" pitchFamily="34" charset="0"/>
                <a:cs typeface="Segoe UI" panose="020B0502040204020203" pitchFamily="34" charset="0"/>
              </a:rPr>
              <a:t>Selecione a imagem ou o elemento gráfico.</a:t>
            </a:r>
          </a:p>
          <a:p>
            <a:pPr marL="228600" indent="-228600" rtl="0">
              <a:buAutoNum type="arabicPeriod"/>
            </a:pPr>
            <a:r>
              <a:rPr lang="pt-BR">
                <a:latin typeface="Segoe UI" panose="020B0502040204020203" pitchFamily="34" charset="0"/>
                <a:cs typeface="Segoe UI" panose="020B0502040204020203" pitchFamily="34" charset="0"/>
              </a:rPr>
              <a:t>Clique na guia Animações.</a:t>
            </a:r>
          </a:p>
          <a:p>
            <a:pPr marL="228600" indent="-228600" rtl="0">
              <a:buAutoNum type="arabicPeriod"/>
            </a:pPr>
            <a:r>
              <a:rPr lang="pt-BR">
                <a:latin typeface="Segoe UI" panose="020B0502040204020203" pitchFamily="34" charset="0"/>
                <a:cs typeface="Segoe UI" panose="020B0502040204020203" pitchFamily="34" charset="0"/>
              </a:rPr>
              <a:t>Escolha uma das opções. A animação deste slide é "Dividir". O menu suspenso na seção Animação oferece ainda mais animações que você pode usar.</a:t>
            </a:r>
          </a:p>
          <a:p>
            <a:pPr marL="228600" indent="-228600" rtl="0">
              <a:buAutoNum type="arabicPeriod"/>
            </a:pPr>
            <a:r>
              <a:rPr lang="pt-BR">
                <a:latin typeface="Segoe UI" panose="020B0502040204020203" pitchFamily="34" charset="0"/>
                <a:cs typeface="Segoe UI" panose="020B0502040204020203" pitchFamily="34" charset="0"/>
              </a:rPr>
              <a:t>Se você tiver vários elementos gráficos ou imagens, verá um número aparecer ao lado deles informando a ordem das animações.</a:t>
            </a:r>
          </a:p>
          <a:p>
            <a:pPr marL="228600" indent="-228600" rtl="0">
              <a:buAutoNum type="arabicPeriod"/>
            </a:pPr>
            <a:endParaRPr lang="pt-BR" b="1">
              <a:latin typeface="Segoe UI" panose="020B0502040204020203" pitchFamily="34" charset="0"/>
              <a:cs typeface="Segoe UI" panose="020B0502040204020203" pitchFamily="34" charset="0"/>
            </a:endParaRPr>
          </a:p>
          <a:p>
            <a:pPr marL="0" indent="0" rtl="0">
              <a:buNone/>
            </a:pPr>
            <a:r>
              <a:rPr lang="pt-BR" b="1">
                <a:latin typeface="Segoe UI" panose="020B0502040204020203" pitchFamily="34" charset="0"/>
                <a:cs typeface="Segoe UI" panose="020B0502040204020203" pitchFamily="34" charset="0"/>
              </a:rPr>
              <a:t>Observação: Escolha as animações com cuidado. Você não vai querer deixar seu público-alvo confuso com sua apresentação.</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21</a:t>
            </a:fld>
            <a:endParaRPr lang="pt-BR"/>
          </a:p>
        </p:txBody>
      </p:sp>
    </p:spTree>
    <p:extLst>
      <p:ext uri="{BB962C8B-B14F-4D97-AF65-F5344CB8AC3E}">
        <p14:creationId xmlns:p14="http://schemas.microsoft.com/office/powerpoint/2010/main" val="6442024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i="0">
                <a:latin typeface="Segoe UI" panose="020B0502040204020203" pitchFamily="34" charset="0"/>
                <a:cs typeface="Segoe UI" panose="020B0502040204020203" pitchFamily="34" charset="0"/>
              </a:rPr>
              <a:t>Ao encontrar suas fontes, avalie elas usando as seguintes perguntas: </a:t>
            </a:r>
          </a:p>
          <a:p>
            <a:pPr rtl="0"/>
            <a:endParaRPr lang="pt-BR" i="0">
              <a:latin typeface="Segoe UI" panose="020B0502040204020203" pitchFamily="34" charset="0"/>
              <a:cs typeface="Segoe UI" panose="020B0502040204020203" pitchFamily="34" charset="0"/>
            </a:endParaRPr>
          </a:p>
          <a:p>
            <a:pPr rtl="0"/>
            <a:r>
              <a:rPr lang="pt-BR" b="1" i="0">
                <a:latin typeface="Segoe UI" panose="020B0502040204020203" pitchFamily="34" charset="0"/>
                <a:cs typeface="Segoe UI" panose="020B0502040204020203" pitchFamily="34" charset="0"/>
              </a:rPr>
              <a:t>Autor: </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Quem é o autor?</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Por que devo acreditar no que ele ou ela tem a dizer sobre o tópico?</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O autor é visto como especialista do tópico? Como você sabe?</a:t>
            </a:r>
          </a:p>
          <a:p>
            <a:pPr marL="171450" indent="-171450" rtl="0">
              <a:buFont typeface="Arial" panose="020B0604020202020204" pitchFamily="34" charset="0"/>
              <a:buChar char="•"/>
            </a:pPr>
            <a:endParaRPr lang="pt-BR" i="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pt-BR" b="1" i="0">
                <a:latin typeface="Segoe UI" panose="020B0502040204020203" pitchFamily="34" charset="0"/>
                <a:cs typeface="Segoe UI" panose="020B0502040204020203" pitchFamily="34" charset="0"/>
              </a:rPr>
              <a:t>Atual: </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Qual é o nível de atualização das informações na fonte?</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Quando a fonte foi publicada?</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As informações estão desatualizadas?</a:t>
            </a:r>
          </a:p>
          <a:p>
            <a:pPr marL="171450" indent="-171450" rtl="0">
              <a:buFont typeface="Arial" panose="020B0604020202020204" pitchFamily="34" charset="0"/>
              <a:buChar char="•"/>
            </a:pPr>
            <a:endParaRPr lang="pt-BR" b="1" i="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pt-BR" b="1" i="0">
                <a:latin typeface="Segoe UI" panose="020B0502040204020203" pitchFamily="34" charset="0"/>
                <a:cs typeface="Segoe UI" panose="020B0502040204020203" pitchFamily="34" charset="0"/>
              </a:rPr>
              <a:t>Precisão: </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O conteúdo é preciso?</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As informações foram apresentadas de forma objetiva? Elas compartilham as vantagens e desvantagens?</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3</a:t>
            </a:fld>
            <a:endParaRPr lang="pt-BR"/>
          </a:p>
        </p:txBody>
      </p:sp>
    </p:spTree>
    <p:extLst>
      <p:ext uri="{BB962C8B-B14F-4D97-AF65-F5344CB8AC3E}">
        <p14:creationId xmlns:p14="http://schemas.microsoft.com/office/powerpoint/2010/main" val="898123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i="0">
                <a:latin typeface="Segoe UI" panose="020B0502040204020203" pitchFamily="34" charset="0"/>
                <a:cs typeface="Segoe UI" panose="020B0502040204020203" pitchFamily="34" charset="0"/>
              </a:rPr>
              <a:t>Ao encontrar suas fontes, avalie elas usando as seguintes perguntas: </a:t>
            </a:r>
          </a:p>
          <a:p>
            <a:pPr rtl="0"/>
            <a:endParaRPr lang="pt-BR" i="0">
              <a:latin typeface="Segoe UI" panose="020B0502040204020203" pitchFamily="34" charset="0"/>
              <a:cs typeface="Segoe UI" panose="020B0502040204020203" pitchFamily="34" charset="0"/>
            </a:endParaRPr>
          </a:p>
          <a:p>
            <a:pPr rtl="0"/>
            <a:r>
              <a:rPr lang="pt-BR" b="1" i="0">
                <a:latin typeface="Segoe UI" panose="020B0502040204020203" pitchFamily="34" charset="0"/>
                <a:cs typeface="Segoe UI" panose="020B0502040204020203" pitchFamily="34" charset="0"/>
              </a:rPr>
              <a:t>Autor: </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Quem é o autor?</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Por que devo acreditar no que ele ou ela tem a dizer sobre o tópico?</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O autor é visto como especialista do tópico? Como você sabe?</a:t>
            </a:r>
          </a:p>
          <a:p>
            <a:pPr marL="171450" indent="-171450" rtl="0">
              <a:buFont typeface="Arial" panose="020B0604020202020204" pitchFamily="34" charset="0"/>
              <a:buChar char="•"/>
            </a:pPr>
            <a:endParaRPr lang="pt-BR" i="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pt-BR" b="1" i="0">
                <a:latin typeface="Segoe UI" panose="020B0502040204020203" pitchFamily="34" charset="0"/>
                <a:cs typeface="Segoe UI" panose="020B0502040204020203" pitchFamily="34" charset="0"/>
              </a:rPr>
              <a:t>Atual: </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Qual é o nível de atualização das informações na fonte?</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Quando a fonte foi publicada?</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As informações estão desatualizadas?</a:t>
            </a:r>
          </a:p>
          <a:p>
            <a:pPr marL="171450" indent="-171450" rtl="0">
              <a:buFont typeface="Arial" panose="020B0604020202020204" pitchFamily="34" charset="0"/>
              <a:buChar char="•"/>
            </a:pPr>
            <a:endParaRPr lang="pt-BR" b="1" i="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pt-BR" b="1" i="0">
                <a:latin typeface="Segoe UI" panose="020B0502040204020203" pitchFamily="34" charset="0"/>
                <a:cs typeface="Segoe UI" panose="020B0502040204020203" pitchFamily="34" charset="0"/>
              </a:rPr>
              <a:t>Precisão: </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O conteúdo é preciso?</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As informações foram apresentadas de forma objetiva? Elas compartilham as vantagens e desvantagens?</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4</a:t>
            </a:fld>
            <a:endParaRPr lang="pt-BR"/>
          </a:p>
        </p:txBody>
      </p:sp>
    </p:spTree>
    <p:extLst>
      <p:ext uri="{BB962C8B-B14F-4D97-AF65-F5344CB8AC3E}">
        <p14:creationId xmlns:p14="http://schemas.microsoft.com/office/powerpoint/2010/main" val="2741787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r>
              <a:rPr lang="pt-BR" i="0">
                <a:latin typeface="Segoe UI" panose="020B0502040204020203" pitchFamily="34" charset="0"/>
                <a:cs typeface="Segoe UI" panose="020B0502040204020203" pitchFamily="34" charset="0"/>
              </a:rPr>
              <a:t>Ao encontrar suas fontes, avalie elas usando as seguintes perguntas: </a:t>
            </a:r>
          </a:p>
          <a:p>
            <a:pPr rtl="0"/>
            <a:endParaRPr lang="pt-BR" i="0">
              <a:latin typeface="Segoe UI" panose="020B0502040204020203" pitchFamily="34" charset="0"/>
              <a:cs typeface="Segoe UI" panose="020B0502040204020203" pitchFamily="34" charset="0"/>
            </a:endParaRPr>
          </a:p>
          <a:p>
            <a:pPr rtl="0"/>
            <a:r>
              <a:rPr lang="pt-BR" b="1" i="0">
                <a:latin typeface="Segoe UI" panose="020B0502040204020203" pitchFamily="34" charset="0"/>
                <a:cs typeface="Segoe UI" panose="020B0502040204020203" pitchFamily="34" charset="0"/>
              </a:rPr>
              <a:t>Autor: </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Quem é o autor?</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Por que devo acreditar no que ele ou ela tem a dizer sobre o tópico?</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O autor é visto como especialista do tópico? Como você sabe?</a:t>
            </a:r>
          </a:p>
          <a:p>
            <a:pPr marL="171450" indent="-171450" rtl="0">
              <a:buFont typeface="Arial" panose="020B0604020202020204" pitchFamily="34" charset="0"/>
              <a:buChar char="•"/>
            </a:pPr>
            <a:endParaRPr lang="pt-BR" i="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pt-BR" b="1" i="0">
                <a:latin typeface="Segoe UI" panose="020B0502040204020203" pitchFamily="34" charset="0"/>
                <a:cs typeface="Segoe UI" panose="020B0502040204020203" pitchFamily="34" charset="0"/>
              </a:rPr>
              <a:t>Atual: </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Qual é o nível de atualização das informações na fonte?</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Quando a fonte foi publicada?</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As informações estão desatualizadas?</a:t>
            </a:r>
          </a:p>
          <a:p>
            <a:pPr marL="171450" indent="-171450" rtl="0">
              <a:buFont typeface="Arial" panose="020B0604020202020204" pitchFamily="34" charset="0"/>
              <a:buChar char="•"/>
            </a:pPr>
            <a:endParaRPr lang="pt-BR" b="1" i="0">
              <a:latin typeface="Segoe UI" panose="020B0502040204020203" pitchFamily="34" charset="0"/>
              <a:cs typeface="Segoe UI" panose="020B0502040204020203" pitchFamily="34" charset="0"/>
            </a:endParaRPr>
          </a:p>
          <a:p>
            <a:pPr marL="0" indent="0" rtl="0">
              <a:buFont typeface="Arial" panose="020B0604020202020204" pitchFamily="34" charset="0"/>
              <a:buNone/>
            </a:pPr>
            <a:r>
              <a:rPr lang="pt-BR" b="1" i="0">
                <a:latin typeface="Segoe UI" panose="020B0502040204020203" pitchFamily="34" charset="0"/>
                <a:cs typeface="Segoe UI" panose="020B0502040204020203" pitchFamily="34" charset="0"/>
              </a:rPr>
              <a:t>Precisão: </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O conteúdo é preciso?</a:t>
            </a:r>
          </a:p>
          <a:p>
            <a:pPr marL="171450" indent="-171450" rtl="0">
              <a:buFont typeface="Arial" panose="020B0604020202020204" pitchFamily="34" charset="0"/>
              <a:buChar char="•"/>
            </a:pPr>
            <a:r>
              <a:rPr lang="pt-BR" i="0">
                <a:latin typeface="Segoe UI" panose="020B0502040204020203" pitchFamily="34" charset="0"/>
                <a:cs typeface="Segoe UI" panose="020B0502040204020203" pitchFamily="34" charset="0"/>
              </a:rPr>
              <a:t>As informações foram apresentadas de forma objetiva? Elas compartilham as vantagens e desvantagens?</a:t>
            </a: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5</a:t>
            </a:fld>
            <a:endParaRPr lang="pt-BR"/>
          </a:p>
        </p:txBody>
      </p:sp>
    </p:spTree>
    <p:extLst>
      <p:ext uri="{BB962C8B-B14F-4D97-AF65-F5344CB8AC3E}">
        <p14:creationId xmlns:p14="http://schemas.microsoft.com/office/powerpoint/2010/main" val="2941088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6</a:t>
            </a:fld>
            <a:endParaRPr lang="pt-BR"/>
          </a:p>
        </p:txBody>
      </p:sp>
    </p:spTree>
    <p:extLst>
      <p:ext uri="{BB962C8B-B14F-4D97-AF65-F5344CB8AC3E}">
        <p14:creationId xmlns:p14="http://schemas.microsoft.com/office/powerpoint/2010/main" val="2164651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marL="0" indent="0" rtl="0">
              <a:buNone/>
            </a:pPr>
            <a:r>
              <a:rPr lang="pt-BR">
                <a:latin typeface="Segoe UI" panose="020B0502040204020203" pitchFamily="34" charset="0"/>
                <a:cs typeface="Segoe UI" panose="020B0502040204020203" pitchFamily="34" charset="0"/>
              </a:rPr>
              <a:t>Após consultar várias fontes, será necessário restringir o tópico. Por exemplo, o tópico sobre segurança na internet é enorme, mas você pode restringir o tópico para incluir a segurança na internet em relação aos aplicativos de mídia social que os adolescentes estão usando excessivamente. Um tópico como esse é mais específico e será relevante para seus colegas. Algumas perguntas a levar em consideração para ajudar a restringir o tópico: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tópicos da pesquisa me interessam mais?</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tópicos da pesquisa serão mais interessantes para meu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tópicos o público-alvo vai achar mais interessante? Chocante? Inspirador?</a:t>
            </a:r>
          </a:p>
          <a:p>
            <a:pPr marL="0" indent="0" rtl="0">
              <a:buFont typeface="Arial" panose="020B0604020202020204" pitchFamily="34" charset="0"/>
              <a:buNone/>
            </a:pPr>
            <a:endParaRPr lang="pt-B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7</a:t>
            </a:fld>
            <a:endParaRPr lang="pt-BR"/>
          </a:p>
        </p:txBody>
      </p:sp>
    </p:spTree>
    <p:extLst>
      <p:ext uri="{BB962C8B-B14F-4D97-AF65-F5344CB8AC3E}">
        <p14:creationId xmlns:p14="http://schemas.microsoft.com/office/powerpoint/2010/main" val="42243109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marL="0" indent="0" rtl="0">
              <a:buNone/>
            </a:pPr>
            <a:r>
              <a:rPr lang="pt-BR">
                <a:latin typeface="Segoe UI" panose="020B0502040204020203" pitchFamily="34" charset="0"/>
                <a:cs typeface="Segoe UI" panose="020B0502040204020203" pitchFamily="34" charset="0"/>
              </a:rPr>
              <a:t>Após consultar várias fontes, será necessário restringir o tópico. Por exemplo, o tópico sobre segurança na internet é enorme, mas você pode restringir o tópico para incluir a segurança na internet em relação aos aplicativos de mídia social que os adolescentes estão usando excessivamente. Um tópico como esse é mais específico e será relevante para seus colegas. Algumas perguntas a levar em consideração para ajudar a restringir o tópico: </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tópicos da pesquisa me interessam mais?</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tópicos da pesquisa serão mais interessantes para meu público-alvo?</a:t>
            </a:r>
          </a:p>
          <a:p>
            <a:pPr marL="171450" indent="-171450" rtl="0">
              <a:buFont typeface="Arial" panose="020B0604020202020204" pitchFamily="34" charset="0"/>
              <a:buChar char="•"/>
            </a:pPr>
            <a:r>
              <a:rPr lang="pt-BR">
                <a:latin typeface="Segoe UI" panose="020B0502040204020203" pitchFamily="34" charset="0"/>
                <a:cs typeface="Segoe UI" panose="020B0502040204020203" pitchFamily="34" charset="0"/>
              </a:rPr>
              <a:t>Quais tópicos o público-alvo vai achar mais interessante? Chocante? Inspirador?</a:t>
            </a:r>
          </a:p>
          <a:p>
            <a:pPr marL="0" indent="0" rtl="0">
              <a:buFont typeface="Arial" panose="020B0604020202020204" pitchFamily="34" charset="0"/>
              <a:buNone/>
            </a:pPr>
            <a:endParaRPr lang="pt-B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8</a:t>
            </a:fld>
            <a:endParaRPr lang="pt-BR"/>
          </a:p>
        </p:txBody>
      </p:sp>
    </p:spTree>
    <p:extLst>
      <p:ext uri="{BB962C8B-B14F-4D97-AF65-F5344CB8AC3E}">
        <p14:creationId xmlns:p14="http://schemas.microsoft.com/office/powerpoint/2010/main" val="4108148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o Slide 1"/>
          <p:cNvSpPr>
            <a:spLocks noGrp="1" noRot="1" noChangeAspect="1"/>
          </p:cNvSpPr>
          <p:nvPr>
            <p:ph type="sldImg"/>
          </p:nvPr>
        </p:nvSpPr>
        <p:spPr/>
      </p:sp>
      <p:sp>
        <p:nvSpPr>
          <p:cNvPr id="3" name="Espaço Reservado para Notas 2"/>
          <p:cNvSpPr>
            <a:spLocks noGrp="1"/>
          </p:cNvSpPr>
          <p:nvPr>
            <p:ph type="body" idx="1"/>
          </p:nvPr>
        </p:nvSpPr>
        <p:spPr/>
        <p:txBody>
          <a:bodyPr rtlCol="0"/>
          <a:lstStyle/>
          <a:p>
            <a:pPr rtl="0"/>
            <a:endParaRPr lang="pt-BR"/>
          </a:p>
        </p:txBody>
      </p:sp>
      <p:sp>
        <p:nvSpPr>
          <p:cNvPr id="4" name="Espaço Reservado para o Número do Slide 3"/>
          <p:cNvSpPr>
            <a:spLocks noGrp="1"/>
          </p:cNvSpPr>
          <p:nvPr>
            <p:ph type="sldNum" sz="quarter" idx="10"/>
          </p:nvPr>
        </p:nvSpPr>
        <p:spPr/>
        <p:txBody>
          <a:bodyPr rtlCol="0"/>
          <a:lstStyle/>
          <a:p>
            <a:pPr rtl="0"/>
            <a:fld id="{BC849E9A-41F7-4779-A581-48A7C374A227}" type="slidenum">
              <a:rPr lang="pt-BR" smtClean="0"/>
              <a:t>9</a:t>
            </a:fld>
            <a:endParaRPr lang="pt-BR"/>
          </a:p>
        </p:txBody>
      </p:sp>
    </p:spTree>
    <p:extLst>
      <p:ext uri="{BB962C8B-B14F-4D97-AF65-F5344CB8AC3E}">
        <p14:creationId xmlns:p14="http://schemas.microsoft.com/office/powerpoint/2010/main" val="3132780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9718B7-7F68-4CC9-8291-332587FA31D3}"/>
              </a:ext>
            </a:extLst>
          </p:cNvPr>
          <p:cNvSpPr>
            <a:spLocks noGrp="1"/>
          </p:cNvSpPr>
          <p:nvPr>
            <p:ph type="ctrTitle" hasCustomPrompt="1"/>
          </p:nvPr>
        </p:nvSpPr>
        <p:spPr>
          <a:xfrm>
            <a:off x="1524000" y="1122363"/>
            <a:ext cx="9144000" cy="2387600"/>
          </a:xfrm>
        </p:spPr>
        <p:txBody>
          <a:bodyPr rtlCol="0" anchor="b"/>
          <a:lstStyle>
            <a:lvl1pPr algn="ctr">
              <a:defRPr sz="6000"/>
            </a:lvl1pPr>
          </a:lstStyle>
          <a:p>
            <a:pPr rtl="0"/>
            <a:r>
              <a:rPr lang="pt-BR" noProof="0"/>
              <a:t>Clique para editar o estilo de título Mestre</a:t>
            </a:r>
          </a:p>
        </p:txBody>
      </p:sp>
      <p:sp>
        <p:nvSpPr>
          <p:cNvPr id="3" name="Subtítulo 2">
            <a:extLst>
              <a:ext uri="{FF2B5EF4-FFF2-40B4-BE49-F238E27FC236}">
                <a16:creationId xmlns:a16="http://schemas.microsoft.com/office/drawing/2014/main" id="{A181D6BB-0446-49E8-8677-EADF274E952F}"/>
              </a:ext>
            </a:extLst>
          </p:cNvPr>
          <p:cNvSpPr>
            <a:spLocks noGrp="1"/>
          </p:cNvSpPr>
          <p:nvPr>
            <p:ph type="subTitle" idx="1" hasCustomPrompt="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noProof="0"/>
              <a:t>Clique para editar o estilo de subtítulo Mestre</a:t>
            </a:r>
          </a:p>
        </p:txBody>
      </p:sp>
      <p:sp>
        <p:nvSpPr>
          <p:cNvPr id="4" name="Espaço Reservado para Data 3">
            <a:extLst>
              <a:ext uri="{FF2B5EF4-FFF2-40B4-BE49-F238E27FC236}">
                <a16:creationId xmlns:a16="http://schemas.microsoft.com/office/drawing/2014/main" id="{535AEE24-534A-40F1-99E4-00B7D5FD9124}"/>
              </a:ext>
            </a:extLst>
          </p:cNvPr>
          <p:cNvSpPr>
            <a:spLocks noGrp="1"/>
          </p:cNvSpPr>
          <p:nvPr>
            <p:ph type="dt" sz="half" idx="10"/>
          </p:nvPr>
        </p:nvSpPr>
        <p:spPr/>
        <p:txBody>
          <a:bodyPr rtlCol="0"/>
          <a:lstStyle/>
          <a:p>
            <a:pPr rtl="0"/>
            <a:fld id="{C9871FB6-2AA8-4C53-B837-ADF125743A2F}" type="datetime1">
              <a:rPr lang="pt-BR" noProof="0" smtClean="0"/>
              <a:t>09/11/2022</a:t>
            </a:fld>
            <a:endParaRPr lang="pt-BR" noProof="0"/>
          </a:p>
        </p:txBody>
      </p:sp>
      <p:sp>
        <p:nvSpPr>
          <p:cNvPr id="5" name="Espaço Reservado para Rodapé 4">
            <a:extLst>
              <a:ext uri="{FF2B5EF4-FFF2-40B4-BE49-F238E27FC236}">
                <a16:creationId xmlns:a16="http://schemas.microsoft.com/office/drawing/2014/main" id="{CD594011-48FF-493D-8286-F62D34552531}"/>
              </a:ext>
            </a:extLst>
          </p:cNvPr>
          <p:cNvSpPr>
            <a:spLocks noGrp="1"/>
          </p:cNvSpPr>
          <p:nvPr>
            <p:ph type="ftr" sz="quarter" idx="11"/>
          </p:nvPr>
        </p:nvSpPr>
        <p:spPr/>
        <p:txBody>
          <a:bodyPr rtlCol="0"/>
          <a:lstStyle/>
          <a:p>
            <a:pPr rtl="0"/>
            <a:endParaRPr lang="pt-BR" noProof="0"/>
          </a:p>
        </p:txBody>
      </p:sp>
      <p:sp>
        <p:nvSpPr>
          <p:cNvPr id="6" name="Espaço Reservado para o Número do Slide 5">
            <a:extLst>
              <a:ext uri="{FF2B5EF4-FFF2-40B4-BE49-F238E27FC236}">
                <a16:creationId xmlns:a16="http://schemas.microsoft.com/office/drawing/2014/main" id="{4880EFCD-7E72-4882-86DC-2F371D7D9516}"/>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A47D73-EDDA-49A6-BA12-1CA980DA9BC0}"/>
              </a:ext>
            </a:extLst>
          </p:cNvPr>
          <p:cNvSpPr>
            <a:spLocks noGrp="1"/>
          </p:cNvSpPr>
          <p:nvPr>
            <p:ph type="title" hasCustomPrompt="1"/>
          </p:nvPr>
        </p:nvSpPr>
        <p:spPr/>
        <p:txBody>
          <a:bodyPr rtlCol="0"/>
          <a:lstStyle/>
          <a:p>
            <a:pPr rtl="0"/>
            <a:r>
              <a:rPr lang="pt-BR" noProof="0"/>
              <a:t>Clique para editar o estilo de título Mestre</a:t>
            </a:r>
          </a:p>
        </p:txBody>
      </p:sp>
      <p:sp>
        <p:nvSpPr>
          <p:cNvPr id="3" name="Espaço Reservado para Texto Vertical 2">
            <a:extLst>
              <a:ext uri="{FF2B5EF4-FFF2-40B4-BE49-F238E27FC236}">
                <a16:creationId xmlns:a16="http://schemas.microsoft.com/office/drawing/2014/main" id="{2189B82E-4CA1-47A5-B133-FBD4D8A83983}"/>
              </a:ext>
            </a:extLst>
          </p:cNvPr>
          <p:cNvSpPr>
            <a:spLocks noGrp="1"/>
          </p:cNvSpPr>
          <p:nvPr>
            <p:ph type="body" orient="vert" idx="1" hasCustomPrompt="1"/>
          </p:nvPr>
        </p:nvSpPr>
        <p:spPr/>
        <p:txBody>
          <a:bodyPr vert="eaVert" rtlCol="0"/>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a:extLst>
              <a:ext uri="{FF2B5EF4-FFF2-40B4-BE49-F238E27FC236}">
                <a16:creationId xmlns:a16="http://schemas.microsoft.com/office/drawing/2014/main" id="{938A267F-D142-4D04-9F03-6CB099E6FA32}"/>
              </a:ext>
            </a:extLst>
          </p:cNvPr>
          <p:cNvSpPr>
            <a:spLocks noGrp="1"/>
          </p:cNvSpPr>
          <p:nvPr>
            <p:ph type="dt" sz="half" idx="10"/>
          </p:nvPr>
        </p:nvSpPr>
        <p:spPr/>
        <p:txBody>
          <a:bodyPr rtlCol="0"/>
          <a:lstStyle/>
          <a:p>
            <a:pPr rtl="0"/>
            <a:fld id="{F80B421D-AC33-4E60-8AB6-D4A7D7C4854C}" type="datetime1">
              <a:rPr lang="pt-BR" noProof="0" smtClean="0"/>
              <a:t>09/11/2022</a:t>
            </a:fld>
            <a:endParaRPr lang="pt-BR" noProof="0"/>
          </a:p>
        </p:txBody>
      </p:sp>
      <p:sp>
        <p:nvSpPr>
          <p:cNvPr id="5" name="Espaço Reservado para Rodapé 4">
            <a:extLst>
              <a:ext uri="{FF2B5EF4-FFF2-40B4-BE49-F238E27FC236}">
                <a16:creationId xmlns:a16="http://schemas.microsoft.com/office/drawing/2014/main" id="{705127CA-154D-4E90-B776-A2EE71F78D2E}"/>
              </a:ext>
            </a:extLst>
          </p:cNvPr>
          <p:cNvSpPr>
            <a:spLocks noGrp="1"/>
          </p:cNvSpPr>
          <p:nvPr>
            <p:ph type="ftr" sz="quarter" idx="11"/>
          </p:nvPr>
        </p:nvSpPr>
        <p:spPr/>
        <p:txBody>
          <a:bodyPr rtlCol="0"/>
          <a:lstStyle/>
          <a:p>
            <a:pPr rtl="0"/>
            <a:endParaRPr lang="pt-BR" noProof="0"/>
          </a:p>
        </p:txBody>
      </p:sp>
      <p:sp>
        <p:nvSpPr>
          <p:cNvPr id="6" name="Espaço Reservado para o Número do Slide 5">
            <a:extLst>
              <a:ext uri="{FF2B5EF4-FFF2-40B4-BE49-F238E27FC236}">
                <a16:creationId xmlns:a16="http://schemas.microsoft.com/office/drawing/2014/main" id="{ED5F0BA5-F4EE-4282-B111-76B869BE267D}"/>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256E92A-52E0-4710-BDEF-0A1534685403}"/>
              </a:ext>
            </a:extLst>
          </p:cNvPr>
          <p:cNvSpPr>
            <a:spLocks noGrp="1"/>
          </p:cNvSpPr>
          <p:nvPr>
            <p:ph type="title" orient="vert" hasCustomPrompt="1"/>
          </p:nvPr>
        </p:nvSpPr>
        <p:spPr>
          <a:xfrm>
            <a:off x="8724900" y="365125"/>
            <a:ext cx="2628900" cy="5811838"/>
          </a:xfrm>
        </p:spPr>
        <p:txBody>
          <a:bodyPr vert="eaVert" rtlCol="0"/>
          <a:lstStyle/>
          <a:p>
            <a:pPr rtl="0"/>
            <a:r>
              <a:rPr lang="pt-BR" noProof="0"/>
              <a:t>Clique para editar o estilo de título Mestre</a:t>
            </a:r>
          </a:p>
        </p:txBody>
      </p:sp>
      <p:sp>
        <p:nvSpPr>
          <p:cNvPr id="3" name="Espaço Reservado para Texto Vertical 2">
            <a:extLst>
              <a:ext uri="{FF2B5EF4-FFF2-40B4-BE49-F238E27FC236}">
                <a16:creationId xmlns:a16="http://schemas.microsoft.com/office/drawing/2014/main" id="{B7A240E1-5EB0-47FD-AA37-BF945D136CC3}"/>
              </a:ext>
            </a:extLst>
          </p:cNvPr>
          <p:cNvSpPr>
            <a:spLocks noGrp="1"/>
          </p:cNvSpPr>
          <p:nvPr>
            <p:ph type="body" orient="vert" idx="1" hasCustomPrompt="1"/>
          </p:nvPr>
        </p:nvSpPr>
        <p:spPr>
          <a:xfrm>
            <a:off x="838200" y="365125"/>
            <a:ext cx="7734300" cy="5811838"/>
          </a:xfrm>
        </p:spPr>
        <p:txBody>
          <a:bodyPr vert="eaVert" rtlCol="0"/>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a:extLst>
              <a:ext uri="{FF2B5EF4-FFF2-40B4-BE49-F238E27FC236}">
                <a16:creationId xmlns:a16="http://schemas.microsoft.com/office/drawing/2014/main" id="{A1A14243-F1E4-487A-ABEC-30516A01DF2B}"/>
              </a:ext>
            </a:extLst>
          </p:cNvPr>
          <p:cNvSpPr>
            <a:spLocks noGrp="1"/>
          </p:cNvSpPr>
          <p:nvPr>
            <p:ph type="dt" sz="half" idx="10"/>
          </p:nvPr>
        </p:nvSpPr>
        <p:spPr/>
        <p:txBody>
          <a:bodyPr rtlCol="0"/>
          <a:lstStyle/>
          <a:p>
            <a:pPr rtl="0"/>
            <a:fld id="{DDDD5DD2-65F4-4E13-9B6C-42B94B8BC3D0}" type="datetime1">
              <a:rPr lang="pt-BR" noProof="0" smtClean="0"/>
              <a:t>09/11/2022</a:t>
            </a:fld>
            <a:endParaRPr lang="pt-BR" noProof="0"/>
          </a:p>
        </p:txBody>
      </p:sp>
      <p:sp>
        <p:nvSpPr>
          <p:cNvPr id="5" name="Espaço Reservado para Rodapé 4">
            <a:extLst>
              <a:ext uri="{FF2B5EF4-FFF2-40B4-BE49-F238E27FC236}">
                <a16:creationId xmlns:a16="http://schemas.microsoft.com/office/drawing/2014/main" id="{AC358244-98FD-472D-AB8C-075F71C10BF7}"/>
              </a:ext>
            </a:extLst>
          </p:cNvPr>
          <p:cNvSpPr>
            <a:spLocks noGrp="1"/>
          </p:cNvSpPr>
          <p:nvPr>
            <p:ph type="ftr" sz="quarter" idx="11"/>
          </p:nvPr>
        </p:nvSpPr>
        <p:spPr/>
        <p:txBody>
          <a:bodyPr rtlCol="0"/>
          <a:lstStyle/>
          <a:p>
            <a:pPr rtl="0"/>
            <a:endParaRPr lang="pt-BR" noProof="0"/>
          </a:p>
        </p:txBody>
      </p:sp>
      <p:sp>
        <p:nvSpPr>
          <p:cNvPr id="6" name="Espaço Reservado para o Número do Slide 5">
            <a:extLst>
              <a:ext uri="{FF2B5EF4-FFF2-40B4-BE49-F238E27FC236}">
                <a16:creationId xmlns:a16="http://schemas.microsoft.com/office/drawing/2014/main" id="{74998D5A-820D-4519-967F-33320971CBAB}"/>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6334F3-0709-471B-A734-C4B404F55B8E}"/>
              </a:ext>
            </a:extLst>
          </p:cNvPr>
          <p:cNvSpPr>
            <a:spLocks noGrp="1"/>
          </p:cNvSpPr>
          <p:nvPr>
            <p:ph type="title" hasCustomPrompt="1"/>
          </p:nvPr>
        </p:nvSpPr>
        <p:spPr/>
        <p:txBody>
          <a:bodyPr rtlCol="0"/>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AF795016-AF78-4708-9C5F-21110C197B03}"/>
              </a:ext>
            </a:extLst>
          </p:cNvPr>
          <p:cNvSpPr>
            <a:spLocks noGrp="1"/>
          </p:cNvSpPr>
          <p:nvPr>
            <p:ph idx="1" hasCustomPrompt="1"/>
          </p:nvPr>
        </p:nvSpPr>
        <p:spPr/>
        <p:txBody>
          <a:bodyPr rtlCol="0"/>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a:extLst>
              <a:ext uri="{FF2B5EF4-FFF2-40B4-BE49-F238E27FC236}">
                <a16:creationId xmlns:a16="http://schemas.microsoft.com/office/drawing/2014/main" id="{2AAEA2D1-B124-4454-AFDC-EA60A14BA121}"/>
              </a:ext>
            </a:extLst>
          </p:cNvPr>
          <p:cNvSpPr>
            <a:spLocks noGrp="1"/>
          </p:cNvSpPr>
          <p:nvPr>
            <p:ph type="dt" sz="half" idx="10"/>
          </p:nvPr>
        </p:nvSpPr>
        <p:spPr/>
        <p:txBody>
          <a:bodyPr rtlCol="0"/>
          <a:lstStyle/>
          <a:p>
            <a:pPr rtl="0"/>
            <a:fld id="{FFC1FCC8-31C8-44EE-A95C-0B3D82D7C509}" type="datetime1">
              <a:rPr lang="pt-BR" noProof="0" smtClean="0"/>
              <a:t>09/11/2022</a:t>
            </a:fld>
            <a:endParaRPr lang="pt-BR" noProof="0"/>
          </a:p>
        </p:txBody>
      </p:sp>
      <p:sp>
        <p:nvSpPr>
          <p:cNvPr id="5" name="Espaço Reservado para Rodapé 4">
            <a:extLst>
              <a:ext uri="{FF2B5EF4-FFF2-40B4-BE49-F238E27FC236}">
                <a16:creationId xmlns:a16="http://schemas.microsoft.com/office/drawing/2014/main" id="{B4F58000-F9D7-4A53-A6C5-E5E8154226B4}"/>
              </a:ext>
            </a:extLst>
          </p:cNvPr>
          <p:cNvSpPr>
            <a:spLocks noGrp="1"/>
          </p:cNvSpPr>
          <p:nvPr>
            <p:ph type="ftr" sz="quarter" idx="11"/>
          </p:nvPr>
        </p:nvSpPr>
        <p:spPr/>
        <p:txBody>
          <a:bodyPr rtlCol="0"/>
          <a:lstStyle/>
          <a:p>
            <a:pPr rtl="0"/>
            <a:endParaRPr lang="pt-BR" noProof="0"/>
          </a:p>
        </p:txBody>
      </p:sp>
      <p:sp>
        <p:nvSpPr>
          <p:cNvPr id="6" name="Espaço Reservado para o Número do Slide 5">
            <a:extLst>
              <a:ext uri="{FF2B5EF4-FFF2-40B4-BE49-F238E27FC236}">
                <a16:creationId xmlns:a16="http://schemas.microsoft.com/office/drawing/2014/main" id="{70D22AAD-0D08-4F47-8D5A-EFE29017E8DD}"/>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036159-1280-4EE9-96D3-A56BD5826612}"/>
              </a:ext>
            </a:extLst>
          </p:cNvPr>
          <p:cNvSpPr>
            <a:spLocks noGrp="1"/>
          </p:cNvSpPr>
          <p:nvPr>
            <p:ph type="title" hasCustomPrompt="1"/>
          </p:nvPr>
        </p:nvSpPr>
        <p:spPr>
          <a:xfrm>
            <a:off x="831850" y="1709738"/>
            <a:ext cx="10515600" cy="2852737"/>
          </a:xfrm>
        </p:spPr>
        <p:txBody>
          <a:bodyPr rtlCol="0" anchor="b"/>
          <a:lstStyle>
            <a:lvl1pPr>
              <a:defRPr sz="6000"/>
            </a:lvl1pPr>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3BA27A78-1874-488A-B215-7D763D338186}"/>
              </a:ext>
            </a:extLst>
          </p:cNvPr>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t-BR" noProof="0"/>
              <a:t>Editar estilos de texto Mestre</a:t>
            </a:r>
          </a:p>
        </p:txBody>
      </p:sp>
      <p:sp>
        <p:nvSpPr>
          <p:cNvPr id="4" name="Espaço Reservado para Data 3">
            <a:extLst>
              <a:ext uri="{FF2B5EF4-FFF2-40B4-BE49-F238E27FC236}">
                <a16:creationId xmlns:a16="http://schemas.microsoft.com/office/drawing/2014/main" id="{084BB3D1-3138-4B69-BF5D-4B1A213451CA}"/>
              </a:ext>
            </a:extLst>
          </p:cNvPr>
          <p:cNvSpPr>
            <a:spLocks noGrp="1"/>
          </p:cNvSpPr>
          <p:nvPr>
            <p:ph type="dt" sz="half" idx="10"/>
          </p:nvPr>
        </p:nvSpPr>
        <p:spPr/>
        <p:txBody>
          <a:bodyPr rtlCol="0"/>
          <a:lstStyle/>
          <a:p>
            <a:pPr rtl="0"/>
            <a:fld id="{104C1DCF-10FB-4235-BC37-164FF40E24C4}" type="datetime1">
              <a:rPr lang="pt-BR" noProof="0" smtClean="0"/>
              <a:t>09/11/2022</a:t>
            </a:fld>
            <a:endParaRPr lang="pt-BR" noProof="0"/>
          </a:p>
        </p:txBody>
      </p:sp>
      <p:sp>
        <p:nvSpPr>
          <p:cNvPr id="5" name="Espaço Reservado para Rodapé 4">
            <a:extLst>
              <a:ext uri="{FF2B5EF4-FFF2-40B4-BE49-F238E27FC236}">
                <a16:creationId xmlns:a16="http://schemas.microsoft.com/office/drawing/2014/main" id="{0EFF90C5-31F4-4A22-AC00-3FB5ED291B28}"/>
              </a:ext>
            </a:extLst>
          </p:cNvPr>
          <p:cNvSpPr>
            <a:spLocks noGrp="1"/>
          </p:cNvSpPr>
          <p:nvPr>
            <p:ph type="ftr" sz="quarter" idx="11"/>
          </p:nvPr>
        </p:nvSpPr>
        <p:spPr/>
        <p:txBody>
          <a:bodyPr rtlCol="0"/>
          <a:lstStyle/>
          <a:p>
            <a:pPr rtl="0"/>
            <a:endParaRPr lang="pt-BR" noProof="0"/>
          </a:p>
        </p:txBody>
      </p:sp>
      <p:sp>
        <p:nvSpPr>
          <p:cNvPr id="6" name="Espaço Reservado para o Número do Slide 5">
            <a:extLst>
              <a:ext uri="{FF2B5EF4-FFF2-40B4-BE49-F238E27FC236}">
                <a16:creationId xmlns:a16="http://schemas.microsoft.com/office/drawing/2014/main" id="{951F787E-B946-4091-ABC6-F9DB06BBEE34}"/>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0CAA11-CC97-44E5-AE4D-808FD741A066}"/>
              </a:ext>
            </a:extLst>
          </p:cNvPr>
          <p:cNvSpPr>
            <a:spLocks noGrp="1"/>
          </p:cNvSpPr>
          <p:nvPr>
            <p:ph type="title" hasCustomPrompt="1"/>
          </p:nvPr>
        </p:nvSpPr>
        <p:spPr/>
        <p:txBody>
          <a:bodyPr rtlCol="0"/>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683AB6CB-9460-4BCA-86C5-5F26357AB80F}"/>
              </a:ext>
            </a:extLst>
          </p:cNvPr>
          <p:cNvSpPr>
            <a:spLocks noGrp="1"/>
          </p:cNvSpPr>
          <p:nvPr>
            <p:ph sz="half" idx="1" hasCustomPrompt="1"/>
          </p:nvPr>
        </p:nvSpPr>
        <p:spPr>
          <a:xfrm>
            <a:off x="838200" y="1825625"/>
            <a:ext cx="5181600" cy="4351338"/>
          </a:xfrm>
        </p:spPr>
        <p:txBody>
          <a:bodyPr rtlCol="0"/>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Conteúdo 3">
            <a:extLst>
              <a:ext uri="{FF2B5EF4-FFF2-40B4-BE49-F238E27FC236}">
                <a16:creationId xmlns:a16="http://schemas.microsoft.com/office/drawing/2014/main" id="{69FAB0F6-401D-4BAF-A300-65AD684DF961}"/>
              </a:ext>
            </a:extLst>
          </p:cNvPr>
          <p:cNvSpPr>
            <a:spLocks noGrp="1"/>
          </p:cNvSpPr>
          <p:nvPr>
            <p:ph sz="half" idx="2" hasCustomPrompt="1"/>
          </p:nvPr>
        </p:nvSpPr>
        <p:spPr>
          <a:xfrm>
            <a:off x="6172200" y="1825625"/>
            <a:ext cx="5181600" cy="4351338"/>
          </a:xfrm>
        </p:spPr>
        <p:txBody>
          <a:bodyPr rtlCol="0"/>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Data 4">
            <a:extLst>
              <a:ext uri="{FF2B5EF4-FFF2-40B4-BE49-F238E27FC236}">
                <a16:creationId xmlns:a16="http://schemas.microsoft.com/office/drawing/2014/main" id="{C4561BBA-B185-4B45-B152-3D320E15F550}"/>
              </a:ext>
            </a:extLst>
          </p:cNvPr>
          <p:cNvSpPr>
            <a:spLocks noGrp="1"/>
          </p:cNvSpPr>
          <p:nvPr>
            <p:ph type="dt" sz="half" idx="10"/>
          </p:nvPr>
        </p:nvSpPr>
        <p:spPr/>
        <p:txBody>
          <a:bodyPr rtlCol="0"/>
          <a:lstStyle/>
          <a:p>
            <a:pPr rtl="0"/>
            <a:fld id="{482EF1DE-98AB-46F7-8AB1-03965178A851}" type="datetime1">
              <a:rPr lang="pt-BR" noProof="0" smtClean="0"/>
              <a:t>09/11/2022</a:t>
            </a:fld>
            <a:endParaRPr lang="pt-BR" noProof="0"/>
          </a:p>
        </p:txBody>
      </p:sp>
      <p:sp>
        <p:nvSpPr>
          <p:cNvPr id="6" name="Espaço Reservado para Rodapé 5">
            <a:extLst>
              <a:ext uri="{FF2B5EF4-FFF2-40B4-BE49-F238E27FC236}">
                <a16:creationId xmlns:a16="http://schemas.microsoft.com/office/drawing/2014/main" id="{D61CD760-96AC-4821-A56B-0B805F2FAD44}"/>
              </a:ext>
            </a:extLst>
          </p:cNvPr>
          <p:cNvSpPr>
            <a:spLocks noGrp="1"/>
          </p:cNvSpPr>
          <p:nvPr>
            <p:ph type="ftr" sz="quarter" idx="11"/>
          </p:nvPr>
        </p:nvSpPr>
        <p:spPr/>
        <p:txBody>
          <a:bodyPr rtlCol="0"/>
          <a:lstStyle/>
          <a:p>
            <a:pPr rtl="0"/>
            <a:endParaRPr lang="pt-BR" noProof="0"/>
          </a:p>
        </p:txBody>
      </p:sp>
      <p:sp>
        <p:nvSpPr>
          <p:cNvPr id="7" name="Espaço Reservado para o Número do Slide 6">
            <a:extLst>
              <a:ext uri="{FF2B5EF4-FFF2-40B4-BE49-F238E27FC236}">
                <a16:creationId xmlns:a16="http://schemas.microsoft.com/office/drawing/2014/main" id="{2F750665-D5B5-4D0B-B2F0-CB6B027CDEC7}"/>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1EA47C3-C498-415A-A057-E19BCEB5F28D}"/>
              </a:ext>
            </a:extLst>
          </p:cNvPr>
          <p:cNvSpPr>
            <a:spLocks noGrp="1"/>
          </p:cNvSpPr>
          <p:nvPr>
            <p:ph type="title" hasCustomPrompt="1"/>
          </p:nvPr>
        </p:nvSpPr>
        <p:spPr>
          <a:xfrm>
            <a:off x="839788" y="365125"/>
            <a:ext cx="10515600" cy="1325563"/>
          </a:xfrm>
        </p:spPr>
        <p:txBody>
          <a:bodyPr rtlCol="0"/>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7BF6677F-2712-4810-A3AA-56FA75386D2A}"/>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Editar estilos de texto Mestre</a:t>
            </a:r>
          </a:p>
        </p:txBody>
      </p:sp>
      <p:sp>
        <p:nvSpPr>
          <p:cNvPr id="4" name="Espaço Reservado para Conteúdo 3">
            <a:extLst>
              <a:ext uri="{FF2B5EF4-FFF2-40B4-BE49-F238E27FC236}">
                <a16:creationId xmlns:a16="http://schemas.microsoft.com/office/drawing/2014/main" id="{F871B54A-6775-4978-8E19-32694C9B5E38}"/>
              </a:ext>
            </a:extLst>
          </p:cNvPr>
          <p:cNvSpPr>
            <a:spLocks noGrp="1"/>
          </p:cNvSpPr>
          <p:nvPr>
            <p:ph sz="half" idx="2" hasCustomPrompt="1"/>
          </p:nvPr>
        </p:nvSpPr>
        <p:spPr>
          <a:xfrm>
            <a:off x="839788" y="2505075"/>
            <a:ext cx="5157787" cy="3684588"/>
          </a:xfrm>
        </p:spPr>
        <p:txBody>
          <a:bodyPr rtlCol="0"/>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5" name="Espaço Reservado para Texto 4">
            <a:extLst>
              <a:ext uri="{FF2B5EF4-FFF2-40B4-BE49-F238E27FC236}">
                <a16:creationId xmlns:a16="http://schemas.microsoft.com/office/drawing/2014/main" id="{DDBA1303-B245-476D-BD02-A4E4A359F6E7}"/>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noProof="0"/>
              <a:t>Editar estilos de texto Mestre</a:t>
            </a:r>
          </a:p>
        </p:txBody>
      </p:sp>
      <p:sp>
        <p:nvSpPr>
          <p:cNvPr id="6" name="Espaço Reservado para Conteúdo 5">
            <a:extLst>
              <a:ext uri="{FF2B5EF4-FFF2-40B4-BE49-F238E27FC236}">
                <a16:creationId xmlns:a16="http://schemas.microsoft.com/office/drawing/2014/main" id="{BE8E898F-5B79-46F1-89C1-F827997CC485}"/>
              </a:ext>
            </a:extLst>
          </p:cNvPr>
          <p:cNvSpPr>
            <a:spLocks noGrp="1"/>
          </p:cNvSpPr>
          <p:nvPr>
            <p:ph sz="quarter" idx="4" hasCustomPrompt="1"/>
          </p:nvPr>
        </p:nvSpPr>
        <p:spPr>
          <a:xfrm>
            <a:off x="6172200" y="2505075"/>
            <a:ext cx="5183188" cy="3684588"/>
          </a:xfrm>
        </p:spPr>
        <p:txBody>
          <a:bodyPr rtlCol="0"/>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7" name="Espaço Reservado para Data 6">
            <a:extLst>
              <a:ext uri="{FF2B5EF4-FFF2-40B4-BE49-F238E27FC236}">
                <a16:creationId xmlns:a16="http://schemas.microsoft.com/office/drawing/2014/main" id="{6B417A4D-2EC9-4294-BFF4-EAE22EE1099A}"/>
              </a:ext>
            </a:extLst>
          </p:cNvPr>
          <p:cNvSpPr>
            <a:spLocks noGrp="1"/>
          </p:cNvSpPr>
          <p:nvPr>
            <p:ph type="dt" sz="half" idx="10"/>
          </p:nvPr>
        </p:nvSpPr>
        <p:spPr/>
        <p:txBody>
          <a:bodyPr rtlCol="0"/>
          <a:lstStyle/>
          <a:p>
            <a:pPr rtl="0"/>
            <a:fld id="{CA994FF1-6FEF-4BAB-B981-9A5AD64626F2}" type="datetime1">
              <a:rPr lang="pt-BR" noProof="0" smtClean="0"/>
              <a:t>09/11/2022</a:t>
            </a:fld>
            <a:endParaRPr lang="pt-BR" noProof="0"/>
          </a:p>
        </p:txBody>
      </p:sp>
      <p:sp>
        <p:nvSpPr>
          <p:cNvPr id="8" name="Espaço Reservado para Rodapé 7">
            <a:extLst>
              <a:ext uri="{FF2B5EF4-FFF2-40B4-BE49-F238E27FC236}">
                <a16:creationId xmlns:a16="http://schemas.microsoft.com/office/drawing/2014/main" id="{6150E317-3602-42A1-BB7F-0184072E8D5F}"/>
              </a:ext>
            </a:extLst>
          </p:cNvPr>
          <p:cNvSpPr>
            <a:spLocks noGrp="1"/>
          </p:cNvSpPr>
          <p:nvPr>
            <p:ph type="ftr" sz="quarter" idx="11"/>
          </p:nvPr>
        </p:nvSpPr>
        <p:spPr/>
        <p:txBody>
          <a:bodyPr rtlCol="0"/>
          <a:lstStyle/>
          <a:p>
            <a:pPr rtl="0"/>
            <a:endParaRPr lang="pt-BR" noProof="0"/>
          </a:p>
        </p:txBody>
      </p:sp>
      <p:sp>
        <p:nvSpPr>
          <p:cNvPr id="9" name="Espaço Reservado para o Número do Slide 8">
            <a:extLst>
              <a:ext uri="{FF2B5EF4-FFF2-40B4-BE49-F238E27FC236}">
                <a16:creationId xmlns:a16="http://schemas.microsoft.com/office/drawing/2014/main" id="{50CE2C97-E26C-4A8B-93A0-B01E2C7F4522}"/>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F68FC-5755-447A-8D7F-9ADED3E994A3}"/>
              </a:ext>
            </a:extLst>
          </p:cNvPr>
          <p:cNvSpPr>
            <a:spLocks noGrp="1"/>
          </p:cNvSpPr>
          <p:nvPr>
            <p:ph type="title" hasCustomPrompt="1"/>
          </p:nvPr>
        </p:nvSpPr>
        <p:spPr/>
        <p:txBody>
          <a:bodyPr rtlCol="0"/>
          <a:lstStyle/>
          <a:p>
            <a:pPr rtl="0"/>
            <a:r>
              <a:rPr lang="pt-BR" noProof="0"/>
              <a:t>Clique para editar o estilo de título Mestre</a:t>
            </a:r>
          </a:p>
        </p:txBody>
      </p:sp>
      <p:sp>
        <p:nvSpPr>
          <p:cNvPr id="3" name="Espaço Reservado para Data 2">
            <a:extLst>
              <a:ext uri="{FF2B5EF4-FFF2-40B4-BE49-F238E27FC236}">
                <a16:creationId xmlns:a16="http://schemas.microsoft.com/office/drawing/2014/main" id="{8AB50287-81AA-46CA-8CB3-53A7F8313741}"/>
              </a:ext>
            </a:extLst>
          </p:cNvPr>
          <p:cNvSpPr>
            <a:spLocks noGrp="1"/>
          </p:cNvSpPr>
          <p:nvPr>
            <p:ph type="dt" sz="half" idx="10"/>
          </p:nvPr>
        </p:nvSpPr>
        <p:spPr/>
        <p:txBody>
          <a:bodyPr rtlCol="0"/>
          <a:lstStyle/>
          <a:p>
            <a:pPr rtl="0"/>
            <a:fld id="{A20D5D8B-C498-4B97-AF3F-13A1761F84E9}" type="datetime1">
              <a:rPr lang="pt-BR" noProof="0" smtClean="0"/>
              <a:t>09/11/2022</a:t>
            </a:fld>
            <a:endParaRPr lang="pt-BR" noProof="0"/>
          </a:p>
        </p:txBody>
      </p:sp>
      <p:sp>
        <p:nvSpPr>
          <p:cNvPr id="4" name="Espaço Reservado para Rodapé 3">
            <a:extLst>
              <a:ext uri="{FF2B5EF4-FFF2-40B4-BE49-F238E27FC236}">
                <a16:creationId xmlns:a16="http://schemas.microsoft.com/office/drawing/2014/main" id="{2F1BA4AA-02C9-459E-9362-3DA60E3B5972}"/>
              </a:ext>
            </a:extLst>
          </p:cNvPr>
          <p:cNvSpPr>
            <a:spLocks noGrp="1"/>
          </p:cNvSpPr>
          <p:nvPr>
            <p:ph type="ftr" sz="quarter" idx="11"/>
          </p:nvPr>
        </p:nvSpPr>
        <p:spPr/>
        <p:txBody>
          <a:bodyPr rtlCol="0"/>
          <a:lstStyle/>
          <a:p>
            <a:pPr rtl="0"/>
            <a:endParaRPr lang="pt-BR" noProof="0"/>
          </a:p>
        </p:txBody>
      </p:sp>
      <p:sp>
        <p:nvSpPr>
          <p:cNvPr id="5" name="Espaço Reservado para o Número do Slide 4">
            <a:extLst>
              <a:ext uri="{FF2B5EF4-FFF2-40B4-BE49-F238E27FC236}">
                <a16:creationId xmlns:a16="http://schemas.microsoft.com/office/drawing/2014/main" id="{AB2A2C8F-DBB4-4235-A67E-FB4039D9AA24}"/>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46ACAA5-F8E7-46E9-8BA7-A510948B62CC}"/>
              </a:ext>
            </a:extLst>
          </p:cNvPr>
          <p:cNvSpPr>
            <a:spLocks noGrp="1"/>
          </p:cNvSpPr>
          <p:nvPr>
            <p:ph type="dt" sz="half" idx="10"/>
          </p:nvPr>
        </p:nvSpPr>
        <p:spPr/>
        <p:txBody>
          <a:bodyPr rtlCol="0"/>
          <a:lstStyle/>
          <a:p>
            <a:pPr rtl="0"/>
            <a:fld id="{636E1274-7FD6-4F78-87CA-D9FCC1E97699}" type="datetime1">
              <a:rPr lang="pt-BR" noProof="0" smtClean="0"/>
              <a:t>09/11/2022</a:t>
            </a:fld>
            <a:endParaRPr lang="pt-BR" noProof="0"/>
          </a:p>
        </p:txBody>
      </p:sp>
      <p:sp>
        <p:nvSpPr>
          <p:cNvPr id="3" name="Espaço Reservado para Rodapé 2">
            <a:extLst>
              <a:ext uri="{FF2B5EF4-FFF2-40B4-BE49-F238E27FC236}">
                <a16:creationId xmlns:a16="http://schemas.microsoft.com/office/drawing/2014/main" id="{D1F2DEE8-5654-4DCA-A8D0-D883E52B6FBC}"/>
              </a:ext>
            </a:extLst>
          </p:cNvPr>
          <p:cNvSpPr>
            <a:spLocks noGrp="1"/>
          </p:cNvSpPr>
          <p:nvPr>
            <p:ph type="ftr" sz="quarter" idx="11"/>
          </p:nvPr>
        </p:nvSpPr>
        <p:spPr/>
        <p:txBody>
          <a:bodyPr rtlCol="0"/>
          <a:lstStyle/>
          <a:p>
            <a:pPr rtl="0"/>
            <a:endParaRPr lang="pt-BR" noProof="0"/>
          </a:p>
        </p:txBody>
      </p:sp>
      <p:sp>
        <p:nvSpPr>
          <p:cNvPr id="4" name="Espaço Reservado para o Número do Slide 3">
            <a:extLst>
              <a:ext uri="{FF2B5EF4-FFF2-40B4-BE49-F238E27FC236}">
                <a16:creationId xmlns:a16="http://schemas.microsoft.com/office/drawing/2014/main" id="{B0B179A5-4329-4057-9DEB-5B6E3AD1183F}"/>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91DA80-336B-4DBB-91A1-6E3E4B3C20AA}"/>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pt-BR" noProof="0"/>
              <a:t>Clique para editar o estilo de título Mestre</a:t>
            </a:r>
          </a:p>
        </p:txBody>
      </p:sp>
      <p:sp>
        <p:nvSpPr>
          <p:cNvPr id="3" name="Espaço Reservado para Conteúdo 2">
            <a:extLst>
              <a:ext uri="{FF2B5EF4-FFF2-40B4-BE49-F238E27FC236}">
                <a16:creationId xmlns:a16="http://schemas.microsoft.com/office/drawing/2014/main" id="{3840D456-F0A3-4789-A310-A23F01B2EC00}"/>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Texto 3">
            <a:extLst>
              <a:ext uri="{FF2B5EF4-FFF2-40B4-BE49-F238E27FC236}">
                <a16:creationId xmlns:a16="http://schemas.microsoft.com/office/drawing/2014/main" id="{CB8A8B05-7071-44D4-80F7-3E8191C9A49B}"/>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0"/>
              <a:t>Editar estilos de texto Mestre</a:t>
            </a:r>
          </a:p>
        </p:txBody>
      </p:sp>
      <p:sp>
        <p:nvSpPr>
          <p:cNvPr id="5" name="Espaço Reservado para Data 4">
            <a:extLst>
              <a:ext uri="{FF2B5EF4-FFF2-40B4-BE49-F238E27FC236}">
                <a16:creationId xmlns:a16="http://schemas.microsoft.com/office/drawing/2014/main" id="{E5D8562E-E6F1-449B-909C-98426BA86B36}"/>
              </a:ext>
            </a:extLst>
          </p:cNvPr>
          <p:cNvSpPr>
            <a:spLocks noGrp="1"/>
          </p:cNvSpPr>
          <p:nvPr>
            <p:ph type="dt" sz="half" idx="10"/>
          </p:nvPr>
        </p:nvSpPr>
        <p:spPr/>
        <p:txBody>
          <a:bodyPr rtlCol="0"/>
          <a:lstStyle/>
          <a:p>
            <a:pPr rtl="0"/>
            <a:fld id="{03032510-6C59-4E44-AE3C-54037C532970}" type="datetime1">
              <a:rPr lang="pt-BR" noProof="0" smtClean="0"/>
              <a:t>09/11/2022</a:t>
            </a:fld>
            <a:endParaRPr lang="pt-BR" noProof="0"/>
          </a:p>
        </p:txBody>
      </p:sp>
      <p:sp>
        <p:nvSpPr>
          <p:cNvPr id="6" name="Espaço Reservado para Rodapé 5">
            <a:extLst>
              <a:ext uri="{FF2B5EF4-FFF2-40B4-BE49-F238E27FC236}">
                <a16:creationId xmlns:a16="http://schemas.microsoft.com/office/drawing/2014/main" id="{7EB47A9A-FB08-407B-A73A-0AC513F0FD5A}"/>
              </a:ext>
            </a:extLst>
          </p:cNvPr>
          <p:cNvSpPr>
            <a:spLocks noGrp="1"/>
          </p:cNvSpPr>
          <p:nvPr>
            <p:ph type="ftr" sz="quarter" idx="11"/>
          </p:nvPr>
        </p:nvSpPr>
        <p:spPr/>
        <p:txBody>
          <a:bodyPr rtlCol="0"/>
          <a:lstStyle/>
          <a:p>
            <a:pPr rtl="0"/>
            <a:endParaRPr lang="pt-BR" noProof="0"/>
          </a:p>
        </p:txBody>
      </p:sp>
      <p:sp>
        <p:nvSpPr>
          <p:cNvPr id="7" name="Espaço Reservado para o Número do Slide 6">
            <a:extLst>
              <a:ext uri="{FF2B5EF4-FFF2-40B4-BE49-F238E27FC236}">
                <a16:creationId xmlns:a16="http://schemas.microsoft.com/office/drawing/2014/main" id="{4BFF841F-796A-4FE6-B5E0-C8A4986793EE}"/>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AD474D-6779-4C23-BD3C-82F5DC3E3E2F}"/>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pt-BR" noProof="0"/>
              <a:t>Clique para editar o estilo de título Mestre</a:t>
            </a:r>
          </a:p>
        </p:txBody>
      </p:sp>
      <p:sp>
        <p:nvSpPr>
          <p:cNvPr id="3" name="Espaço Reservado para Imagem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noProof="0"/>
              <a:t>Clique no ícone para adicionar uma imagem</a:t>
            </a:r>
          </a:p>
        </p:txBody>
      </p:sp>
      <p:sp>
        <p:nvSpPr>
          <p:cNvPr id="4" name="Espaço Reservado para Texto 3">
            <a:extLst>
              <a:ext uri="{FF2B5EF4-FFF2-40B4-BE49-F238E27FC236}">
                <a16:creationId xmlns:a16="http://schemas.microsoft.com/office/drawing/2014/main" id="{0024828F-334F-4A50-850D-10684F245271}"/>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t-BR" noProof="0"/>
              <a:t>Editar estilos de texto Mestre</a:t>
            </a:r>
          </a:p>
        </p:txBody>
      </p:sp>
      <p:sp>
        <p:nvSpPr>
          <p:cNvPr id="5" name="Espaço Reservado para Data 4">
            <a:extLst>
              <a:ext uri="{FF2B5EF4-FFF2-40B4-BE49-F238E27FC236}">
                <a16:creationId xmlns:a16="http://schemas.microsoft.com/office/drawing/2014/main" id="{533293F4-2B70-4BB5-A982-219E4133E251}"/>
              </a:ext>
            </a:extLst>
          </p:cNvPr>
          <p:cNvSpPr>
            <a:spLocks noGrp="1"/>
          </p:cNvSpPr>
          <p:nvPr>
            <p:ph type="dt" sz="half" idx="10"/>
          </p:nvPr>
        </p:nvSpPr>
        <p:spPr/>
        <p:txBody>
          <a:bodyPr rtlCol="0"/>
          <a:lstStyle/>
          <a:p>
            <a:pPr rtl="0"/>
            <a:fld id="{69C582E0-425F-4152-A859-4E1CFEFC72C8}" type="datetime1">
              <a:rPr lang="pt-BR" noProof="0" smtClean="0"/>
              <a:t>09/11/2022</a:t>
            </a:fld>
            <a:endParaRPr lang="pt-BR" noProof="0"/>
          </a:p>
        </p:txBody>
      </p:sp>
      <p:sp>
        <p:nvSpPr>
          <p:cNvPr id="6" name="Espaço Reservado para Rodapé 5">
            <a:extLst>
              <a:ext uri="{FF2B5EF4-FFF2-40B4-BE49-F238E27FC236}">
                <a16:creationId xmlns:a16="http://schemas.microsoft.com/office/drawing/2014/main" id="{C4F9A86F-B378-4759-B50E-2E0BFAE62463}"/>
              </a:ext>
            </a:extLst>
          </p:cNvPr>
          <p:cNvSpPr>
            <a:spLocks noGrp="1"/>
          </p:cNvSpPr>
          <p:nvPr>
            <p:ph type="ftr" sz="quarter" idx="11"/>
          </p:nvPr>
        </p:nvSpPr>
        <p:spPr/>
        <p:txBody>
          <a:bodyPr rtlCol="0"/>
          <a:lstStyle/>
          <a:p>
            <a:pPr rtl="0"/>
            <a:endParaRPr lang="pt-BR" noProof="0"/>
          </a:p>
        </p:txBody>
      </p:sp>
      <p:sp>
        <p:nvSpPr>
          <p:cNvPr id="7" name="Espaço Reservado para o Número do Slide 6">
            <a:extLst>
              <a:ext uri="{FF2B5EF4-FFF2-40B4-BE49-F238E27FC236}">
                <a16:creationId xmlns:a16="http://schemas.microsoft.com/office/drawing/2014/main" id="{B0A95BDC-FC58-4638-AA59-A3DA9931FD3D}"/>
              </a:ext>
            </a:extLst>
          </p:cNvPr>
          <p:cNvSpPr>
            <a:spLocks noGrp="1"/>
          </p:cNvSpPr>
          <p:nvPr>
            <p:ph type="sldNum" sz="quarter" idx="12"/>
          </p:nvPr>
        </p:nvSpPr>
        <p:spPr/>
        <p:txBody>
          <a:bodyPr rtlCol="0"/>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pt-BR" noProof="0"/>
              <a:t>Clique para editar o estilo de título Mestre</a:t>
            </a:r>
          </a:p>
        </p:txBody>
      </p:sp>
      <p:sp>
        <p:nvSpPr>
          <p:cNvPr id="3" name="Espaço Reservado para Texto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pt-BR" noProof="0"/>
              <a:t>Editar estilos de texto Mestre</a:t>
            </a:r>
          </a:p>
          <a:p>
            <a:pPr lvl="1" rtl="0"/>
            <a:r>
              <a:rPr lang="pt-BR" noProof="0"/>
              <a:t>Segundo nível</a:t>
            </a:r>
          </a:p>
          <a:p>
            <a:pPr lvl="2" rtl="0"/>
            <a:r>
              <a:rPr lang="pt-BR" noProof="0"/>
              <a:t>Terceiro nível</a:t>
            </a:r>
          </a:p>
          <a:p>
            <a:pPr lvl="3" rtl="0"/>
            <a:r>
              <a:rPr lang="pt-BR" noProof="0"/>
              <a:t>Quarto nível</a:t>
            </a:r>
          </a:p>
          <a:p>
            <a:pPr lvl="4" rtl="0"/>
            <a:r>
              <a:rPr lang="pt-BR" noProof="0"/>
              <a:t>Quinto nível</a:t>
            </a:r>
          </a:p>
        </p:txBody>
      </p:sp>
      <p:sp>
        <p:nvSpPr>
          <p:cNvPr id="4" name="Espaço Reservado para Data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85A67F1F-AEDA-48C5-992A-9ADF562A504C}" type="datetime1">
              <a:rPr lang="pt-BR" noProof="0" smtClean="0"/>
              <a:t>09/11/2022</a:t>
            </a:fld>
            <a:endParaRPr lang="pt-BR" noProof="0"/>
          </a:p>
        </p:txBody>
      </p:sp>
      <p:sp>
        <p:nvSpPr>
          <p:cNvPr id="5" name="Espaço Reservado para Rodapé 4">
            <a:extLst>
              <a:ext uri="{FF2B5EF4-FFF2-40B4-BE49-F238E27FC236}">
                <a16:creationId xmlns:a16="http://schemas.microsoft.com/office/drawing/2014/main" id="{C8DCFF3D-7353-4B4D-9E75-FA835E06E7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pt-BR" noProof="0"/>
          </a:p>
        </p:txBody>
      </p:sp>
      <p:sp>
        <p:nvSpPr>
          <p:cNvPr id="6" name="Espaço Reservado para o Número do Slide 5">
            <a:extLst>
              <a:ext uri="{FF2B5EF4-FFF2-40B4-BE49-F238E27FC236}">
                <a16:creationId xmlns:a16="http://schemas.microsoft.com/office/drawing/2014/main" id="{F382C8D6-8B0B-4982-9EE4-AA823C69C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6AF1B4E-90EC-4A51-B6E5-B702C054ECB0}" type="slidenum">
              <a:rPr lang="pt-BR" noProof="0" smtClean="0"/>
              <a:t>‹nº›</a:t>
            </a:fld>
            <a:endParaRPr lang="pt-BR" noProof="0"/>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25.senado.leg.br/web/atividade/materias/-/materia/153194" TargetMode="External"/><Relationship Id="rId5" Type="http://schemas.openxmlformats.org/officeDocument/2006/relationships/hyperlink" Target="https://www.camara.leg.br/proposicoesWeb/fichadetramitacao?idProposicao=534328" TargetMode="External"/><Relationship Id="rId4" Type="http://schemas.openxmlformats.org/officeDocument/2006/relationships/image" Target="../media/image15.svg"/></Relationships>
</file>

<file path=ppt/slides/_rels/slide11.xml.rels><?xml version="1.0" encoding="UTF-8" standalone="yes"?>
<Relationships xmlns="http://schemas.openxmlformats.org/package/2006/relationships"><Relationship Id="rId3" Type="http://schemas.openxmlformats.org/officeDocument/2006/relationships/hyperlink" Target="https://www.camara.leg.br/proposicoesWeb/fichadetramitacao?idProposicao=53432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hyperlink" Target="https://www25.senado.leg.br/web/atividade/materias/-/materia/153194"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25.senado.leg.br/web/atividade/materias/-/materia/153194" TargetMode="External"/><Relationship Id="rId4" Type="http://schemas.openxmlformats.org/officeDocument/2006/relationships/image" Target="../media/image15.sv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25.senado.leg.br/web/atividade/materias/-/materia/153194" TargetMode="External"/><Relationship Id="rId4" Type="http://schemas.openxmlformats.org/officeDocument/2006/relationships/image" Target="../media/image15.sv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www25.senado.leg.br/web/atividade/materias/-/materia/153194" TargetMode="External"/><Relationship Id="rId4" Type="http://schemas.openxmlformats.org/officeDocument/2006/relationships/image" Target="../media/image15.sv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25.senado.leg.br/web/atividade/materias/-/materia/153194" TargetMode="External"/><Relationship Id="rId4" Type="http://schemas.openxmlformats.org/officeDocument/2006/relationships/image" Target="../media/image15.sv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25.senado.leg.br/web/atividade/materias/-/materia/153194" TargetMode="External"/><Relationship Id="rId4" Type="http://schemas.openxmlformats.org/officeDocument/2006/relationships/image" Target="../media/image15.sv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25.senado.leg.br/web/atividade/materias/-/materia/153194" TargetMode="External"/><Relationship Id="rId4" Type="http://schemas.openxmlformats.org/officeDocument/2006/relationships/image" Target="../media/image15.svg"/></Relationships>
</file>

<file path=ppt/slides/_rels/slide18.xml.rels><?xml version="1.0" encoding="UTF-8" standalone="yes"?>
<Relationships xmlns="http://schemas.openxmlformats.org/package/2006/relationships"><Relationship Id="rId3" Type="http://schemas.openxmlformats.org/officeDocument/2006/relationships/hyperlink" Target="https://www.unicef.org/brazil/comunicados-de-imprensa/unicef-alerta-para-os-riscos-da-educacao-domiciliar"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ortal.stf.jus.br/jurisprudenciaRepercussao/verAndamentoProcesso.asp?incidente=4774632&amp;numeroProcesso=888815&amp;classeProcesso=RE&amp;numeroTema=822"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2.svg"/><Relationship Id="rId4" Type="http://schemas.openxmlformats.org/officeDocument/2006/relationships/image" Target="../media/image8.svg"/><Relationship Id="rId9"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jurisprudencia.stf.jus.br/pages/search/sjur400233/fals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hyperlink" Target="https://jurisprudencia.stf.jus.br/pages/search/sjur400233/fals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sv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3" Type="http://schemas.openxmlformats.org/officeDocument/2006/relationships/hyperlink" Target="http://www.ceesp.sp.gov.br/ceesp/textos/2021/2021-00134-Indic-208-21.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3" Type="http://schemas.openxmlformats.org/officeDocument/2006/relationships/hyperlink" Target="https://www.camara.leg.br/proposicoesWeb/fichadetramitacao?idProposicao=534328"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61AC0E-7195-4ACF-AA0A-5E2923A987F7}"/>
              </a:ext>
            </a:extLst>
          </p:cNvPr>
          <p:cNvSpPr>
            <a:spLocks noGrp="1"/>
          </p:cNvSpPr>
          <p:nvPr>
            <p:ph type="ctrTitle"/>
          </p:nvPr>
        </p:nvSpPr>
        <p:spPr>
          <a:xfrm>
            <a:off x="3861676" y="3993160"/>
            <a:ext cx="8330323" cy="2284918"/>
          </a:xfrm>
        </p:spPr>
        <p:txBody>
          <a:bodyPr rtlCol="0" anchor="t">
            <a:noAutofit/>
          </a:bodyPr>
          <a:lstStyle/>
          <a:p>
            <a:pPr rtl="0"/>
            <a:r>
              <a:rPr lang="pt-BR" sz="4000" b="1" dirty="0">
                <a:solidFill>
                  <a:schemeClr val="accent2">
                    <a:lumMod val="75000"/>
                  </a:schemeClr>
                </a:solidFill>
                <a:latin typeface="Franklin Gothic Book" panose="020B0503020102020204" pitchFamily="34" charset="0"/>
                <a:cs typeface="Segoe UI" panose="020B0502040204020203" pitchFamily="34" charset="0"/>
              </a:rPr>
              <a:t>XLIII REUNIÃO PLENÁRIA DO CODISE – NATAL-RN – NOV/2022</a:t>
            </a:r>
            <a:br>
              <a:rPr lang="pt-BR" sz="3000" b="1" dirty="0">
                <a:solidFill>
                  <a:schemeClr val="accent2">
                    <a:lumMod val="75000"/>
                  </a:schemeClr>
                </a:solidFill>
                <a:latin typeface="Franklin Gothic Book" panose="020B0503020102020204" pitchFamily="34" charset="0"/>
                <a:cs typeface="Segoe UI" panose="020B0502040204020203" pitchFamily="34" charset="0"/>
              </a:rPr>
            </a:br>
            <a:r>
              <a:rPr lang="pt-BR" sz="2000" b="1" dirty="0">
                <a:latin typeface="Franklin Gothic Book" panose="020B0503020102020204" pitchFamily="34" charset="0"/>
                <a:cs typeface="Segoe UI" panose="020B0502040204020203" pitchFamily="34" charset="0"/>
              </a:rPr>
              <a:t>________________________________________________________________</a:t>
            </a:r>
            <a:br>
              <a:rPr lang="pt-BR" sz="2000" b="1" dirty="0">
                <a:latin typeface="Franklin Gothic Book" panose="020B0503020102020204" pitchFamily="34" charset="0"/>
                <a:cs typeface="Segoe UI" panose="020B0502040204020203" pitchFamily="34" charset="0"/>
              </a:rPr>
            </a:br>
            <a:r>
              <a:rPr lang="pt-BR" sz="3500" b="1" dirty="0">
                <a:latin typeface="Franklin Gothic Book" panose="020B0503020102020204" pitchFamily="34" charset="0"/>
                <a:cs typeface="Segoe UI" panose="020B0502040204020203" pitchFamily="34" charset="0"/>
              </a:rPr>
              <a:t>Ensino Domiciliar no Brasil: uma escolha da sociedade.</a:t>
            </a:r>
          </a:p>
        </p:txBody>
      </p:sp>
      <p:sp>
        <p:nvSpPr>
          <p:cNvPr id="29" name="Forma livre: Forma 28">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1" name="Forma livre: Forma 30">
            <a:extLst>
              <a:ext uri="{FF2B5EF4-FFF2-40B4-BE49-F238E27FC236}">
                <a16:creationId xmlns:a16="http://schemas.microsoft.com/office/drawing/2014/main" id="{EBA87361-6D30-46E4-834B-719CF59055EA}"/>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0" y="2288332"/>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3" name="Forma livre: Forma 32">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5" name="Forma livre: Forma 34">
            <a:extLst>
              <a:ext uri="{FF2B5EF4-FFF2-40B4-BE49-F238E27FC236}">
                <a16:creationId xmlns:a16="http://schemas.microsoft.com/office/drawing/2014/main" id="{D89DB1C0-FEEC-4CB6-88B2-F9C5562E09D1}"/>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1246574"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9" name="Elemento gráfico 8" descr="Livro aberto">
            <a:extLst>
              <a:ext uri="{FF2B5EF4-FFF2-40B4-BE49-F238E27FC236}">
                <a16:creationId xmlns:a16="http://schemas.microsoft.com/office/drawing/2014/main" id="{93E427C7-0218-4592-82DA-2431E4BF87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85250" y="164573"/>
            <a:ext cx="1636279" cy="1636279"/>
          </a:xfrm>
          <a:prstGeom prst="rect">
            <a:avLst/>
          </a:prstGeom>
        </p:spPr>
      </p:pic>
      <p:sp>
        <p:nvSpPr>
          <p:cNvPr id="37" name="Oval 36">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303117" y="615908"/>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39" name="Oval 38">
            <a:extLst>
              <a:ext uri="{FF2B5EF4-FFF2-40B4-BE49-F238E27FC236}">
                <a16:creationId xmlns:a16="http://schemas.microsoft.com/office/drawing/2014/main" id="{08163D1C-ED91-4D5F-A33B-CF1256B270D4}"/>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5467709" y="780500"/>
            <a:ext cx="2852928" cy="2852928"/>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5" name="Elemento gráfico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80302" y="1293093"/>
            <a:ext cx="1827742" cy="1827742"/>
          </a:xfrm>
          <a:prstGeom prst="rect">
            <a:avLst/>
          </a:prstGeom>
        </p:spPr>
      </p:pic>
      <p:pic>
        <p:nvPicPr>
          <p:cNvPr id="7" name="Elemento gráfico 6" descr="Quadro-negro">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0924" y="3621724"/>
            <a:ext cx="2594886" cy="2594886"/>
          </a:xfrm>
          <a:prstGeom prst="rect">
            <a:avLst/>
          </a:prstGeom>
        </p:spPr>
      </p:pic>
      <p:sp>
        <p:nvSpPr>
          <p:cNvPr id="41" name="Forma livre: Forma 40">
            <a:extLst>
              <a:ext uri="{FF2B5EF4-FFF2-40B4-BE49-F238E27FC236}">
                <a16:creationId xmlns:a16="http://schemas.microsoft.com/office/drawing/2014/main" id="{31103AB2-C090-458F-B752-294F23AFA8A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8752568" y="-4331"/>
            <a:ext cx="3439432" cy="3785157"/>
          </a:xfrm>
          <a:custGeom>
            <a:avLst/>
            <a:gdLst>
              <a:gd name="connsiteX0" fmla="*/ 198262 w 3439432"/>
              <a:gd name="connsiteY0" fmla="*/ 0 h 3785157"/>
              <a:gd name="connsiteX1" fmla="*/ 3439432 w 3439432"/>
              <a:gd name="connsiteY1" fmla="*/ 0 h 3785157"/>
              <a:gd name="connsiteX2" fmla="*/ 3439432 w 3439432"/>
              <a:gd name="connsiteY2" fmla="*/ 3697836 h 3785157"/>
              <a:gd name="connsiteX3" fmla="*/ 3318024 w 3439432"/>
              <a:gd name="connsiteY3" fmla="*/ 3729054 h 3785157"/>
              <a:gd name="connsiteX4" fmla="*/ 2761488 w 3439432"/>
              <a:gd name="connsiteY4" fmla="*/ 3785157 h 3785157"/>
              <a:gd name="connsiteX5" fmla="*/ 0 w 3439432"/>
              <a:gd name="connsiteY5" fmla="*/ 1023669 h 3785157"/>
              <a:gd name="connsiteX6" fmla="*/ 124151 w 3439432"/>
              <a:gd name="connsiteY6" fmla="*/ 202487 h 3785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785157">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a:ln>
                <a:noFill/>
              </a:ln>
              <a:solidFill>
                <a:prstClr val="white"/>
              </a:solidFill>
              <a:effectLst/>
              <a:uLnTx/>
              <a:uFillTx/>
              <a:latin typeface="Calibri" panose="020F0502020204030204"/>
              <a:ea typeface="+mn-ea"/>
              <a:cs typeface="+mn-cs"/>
            </a:endParaRPr>
          </a:p>
        </p:txBody>
      </p:sp>
      <p:sp>
        <p:nvSpPr>
          <p:cNvPr id="43" name="Forma livre: Forma 42">
            <a:extLst>
              <a:ext uri="{FF2B5EF4-FFF2-40B4-BE49-F238E27FC236}">
                <a16:creationId xmlns:a16="http://schemas.microsoft.com/office/drawing/2014/main" id="{83D471F3-782A-4BA1-9CAB-FF5CDF0A75E0}"/>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a:off x="8918761" y="-4332"/>
            <a:ext cx="3273238" cy="3618965"/>
          </a:xfrm>
          <a:custGeom>
            <a:avLst/>
            <a:gdLst>
              <a:gd name="connsiteX0" fmla="*/ 210437 w 3273238"/>
              <a:gd name="connsiteY0" fmla="*/ 0 h 3618965"/>
              <a:gd name="connsiteX1" fmla="*/ 3273238 w 3273238"/>
              <a:gd name="connsiteY1" fmla="*/ 0 h 3618965"/>
              <a:gd name="connsiteX2" fmla="*/ 3273238 w 3273238"/>
              <a:gd name="connsiteY2" fmla="*/ 3526409 h 3618965"/>
              <a:gd name="connsiteX3" fmla="*/ 3118338 w 3273238"/>
              <a:gd name="connsiteY3" fmla="*/ 3566238 h 3618965"/>
              <a:gd name="connsiteX4" fmla="*/ 2595295 w 3273238"/>
              <a:gd name="connsiteY4" fmla="*/ 3618965 h 3618965"/>
              <a:gd name="connsiteX5" fmla="*/ 0 w 3273238"/>
              <a:gd name="connsiteY5" fmla="*/ 1023670 h 3618965"/>
              <a:gd name="connsiteX6" fmla="*/ 203951 w 3273238"/>
              <a:gd name="connsiteY6" fmla="*/ 13464 h 3618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618965">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t-BR" sz="1800" b="0" i="0" u="none" strike="noStrike" kern="1200" cap="none" spc="0" normalizeH="0" baseline="0">
              <a:ln>
                <a:noFill/>
              </a:ln>
              <a:solidFill>
                <a:prstClr val="white"/>
              </a:solidFill>
              <a:effectLst/>
              <a:uLnTx/>
              <a:uFillTx/>
              <a:latin typeface="Calibri" panose="020F0502020204030204"/>
              <a:ea typeface="+mn-ea"/>
              <a:cs typeface="+mn-cs"/>
            </a:endParaRPr>
          </a:p>
        </p:txBody>
      </p:sp>
      <p:pic>
        <p:nvPicPr>
          <p:cNvPr id="11" name="Elemento gráfico 10" descr="Livros na prateleira">
            <a:extLst>
              <a:ext uri="{FF2B5EF4-FFF2-40B4-BE49-F238E27FC236}">
                <a16:creationId xmlns:a16="http://schemas.microsoft.com/office/drawing/2014/main" id="{18A239E6-97C0-4A74-8E7A-C9FD39A8C92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725024" y="327889"/>
            <a:ext cx="2260711" cy="2260711"/>
          </a:xfrm>
          <a:prstGeom prst="rect">
            <a:avLst/>
          </a:prstGeom>
        </p:spPr>
      </p:pic>
    </p:spTree>
    <p:extLst>
      <p:ext uri="{BB962C8B-B14F-4D97-AF65-F5344CB8AC3E}">
        <p14:creationId xmlns:p14="http://schemas.microsoft.com/office/powerpoint/2010/main" val="32239897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1072FAC-EEE9-4F26-A784-BC07EACCBE9F}"/>
              </a:ext>
            </a:extLst>
          </p:cNvPr>
          <p:cNvSpPr>
            <a:spLocks noGrp="1"/>
          </p:cNvSpPr>
          <p:nvPr>
            <p:ph idx="1"/>
          </p:nvPr>
        </p:nvSpPr>
        <p:spPr>
          <a:xfrm>
            <a:off x="838200" y="2141900"/>
            <a:ext cx="5803231" cy="1688746"/>
          </a:xfrm>
        </p:spPr>
        <p:txBody>
          <a:bodyPr vert="horz" lIns="91440" tIns="45720" rIns="91440" bIns="45720" rtlCol="0" anchor="t">
            <a:noAutofit/>
          </a:bodyPr>
          <a:lstStyle/>
          <a:p>
            <a:pPr marL="0" indent="0" algn="just" rtl="0">
              <a:buNone/>
            </a:pPr>
            <a:r>
              <a:rPr lang="pt-BR" sz="1800" dirty="0"/>
              <a:t>Apreciação em Regime de Urgência (Art. 155, RICD)</a:t>
            </a:r>
          </a:p>
          <a:p>
            <a:pPr marL="0" indent="0" algn="just" rtl="0">
              <a:buNone/>
            </a:pPr>
            <a:endParaRPr lang="pt-BR" sz="1800" dirty="0"/>
          </a:p>
          <a:p>
            <a:pPr marL="0" indent="0" algn="just" rtl="0">
              <a:buNone/>
            </a:pPr>
            <a:r>
              <a:rPr lang="pt-BR" sz="1800" dirty="0"/>
              <a:t>Art. 1º O art. 23 da Lei nº 9.394, de 20 de dezembro de 1996, passa a vigorar acrescido do seguinte parágrafo: </a:t>
            </a:r>
          </a:p>
          <a:p>
            <a:pPr marL="0" indent="0" algn="just" rtl="0">
              <a:buNone/>
            </a:pPr>
            <a:r>
              <a:rPr lang="pt-BR" sz="1800" dirty="0"/>
              <a:t>“Art. 23................................................................................. ............................................................................................. </a:t>
            </a:r>
          </a:p>
          <a:p>
            <a:pPr marL="0" indent="0" algn="just" rtl="0">
              <a:buNone/>
            </a:pPr>
            <a:r>
              <a:rPr lang="pt-BR" sz="1800" b="1" i="1" dirty="0"/>
              <a:t>§ 3º É facultado aos sistemas de ensino admitir a educação básica domiciliar, sob a responsabilidade dos pais ou tutores responsáveis pelos estudantes, observadas a articulação, supervisão e avaliação periódica da aprendizagem pelos órgãos próprios desses sistemas, nos termos das diretrizes gerais estabelecidas pela União e das respectivas normas locais.” </a:t>
            </a:r>
          </a:p>
          <a:p>
            <a:pPr marL="0" indent="0" algn="just" rtl="0">
              <a:buNone/>
            </a:pPr>
            <a:r>
              <a:rPr lang="pt-BR" sz="1800" dirty="0"/>
              <a:t>Art. 2º Esta lei entra em vigor na data de sua publicação.</a:t>
            </a:r>
            <a:endParaRPr lang="pt-BR" sz="1800" dirty="0">
              <a:latin typeface="Segoe UI" panose="020B0502040204020203" pitchFamily="34" charset="0"/>
              <a:cs typeface="Segoe UI" panose="020B0502040204020203" pitchFamily="34" charset="0"/>
            </a:endParaRPr>
          </a:p>
        </p:txBody>
      </p:sp>
      <p:pic>
        <p:nvPicPr>
          <p:cNvPr id="9" name="Gráfico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Título 5">
            <a:extLst>
              <a:ext uri="{FF2B5EF4-FFF2-40B4-BE49-F238E27FC236}">
                <a16:creationId xmlns:a16="http://schemas.microsoft.com/office/drawing/2014/main" id="{74284B8F-A9A5-4E05-808D-29C9758C05C8}"/>
              </a:ext>
            </a:extLst>
          </p:cNvPr>
          <p:cNvSpPr>
            <a:spLocks noGrp="1"/>
          </p:cNvSpPr>
          <p:nvPr>
            <p:ph type="title"/>
          </p:nvPr>
        </p:nvSpPr>
        <p:spPr/>
        <p:txBody>
          <a:bodyPr/>
          <a:lstStyle/>
          <a:p>
            <a:pPr algn="just"/>
            <a:r>
              <a:rPr lang="pt-BR" b="1" dirty="0">
                <a:hlinkClick r:id="rId5"/>
              </a:rPr>
              <a:t>PL 3179/2012</a:t>
            </a:r>
            <a:r>
              <a:rPr lang="pt-BR" dirty="0"/>
              <a:t> – </a:t>
            </a:r>
            <a:r>
              <a:rPr lang="pt-BR" b="1" dirty="0"/>
              <a:t>atual</a:t>
            </a:r>
            <a:r>
              <a:rPr lang="pt-BR" dirty="0"/>
              <a:t> </a:t>
            </a:r>
            <a:r>
              <a:rPr lang="pt-BR" b="1" dirty="0">
                <a:hlinkClick r:id="rId6"/>
              </a:rPr>
              <a:t>PL 1338/2022</a:t>
            </a:r>
            <a:r>
              <a:rPr lang="pt-BR" b="1" dirty="0"/>
              <a:t> – em trâmite no Senado Federal</a:t>
            </a:r>
          </a:p>
        </p:txBody>
      </p:sp>
    </p:spTree>
    <p:extLst>
      <p:ext uri="{BB962C8B-B14F-4D97-AF65-F5344CB8AC3E}">
        <p14:creationId xmlns:p14="http://schemas.microsoft.com/office/powerpoint/2010/main" val="38165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74284B8F-A9A5-4E05-808D-29C9758C05C8}"/>
              </a:ext>
            </a:extLst>
          </p:cNvPr>
          <p:cNvSpPr>
            <a:spLocks noGrp="1"/>
          </p:cNvSpPr>
          <p:nvPr>
            <p:ph type="title"/>
          </p:nvPr>
        </p:nvSpPr>
        <p:spPr>
          <a:xfrm>
            <a:off x="640080" y="2074363"/>
            <a:ext cx="2752354" cy="2709275"/>
          </a:xfrm>
          <a:prstGeom prst="ellipse">
            <a:avLst/>
          </a:prstGeom>
          <a:solidFill>
            <a:schemeClr val="tx1">
              <a:lumMod val="85000"/>
              <a:lumOff val="15000"/>
            </a:schemeClr>
          </a:solidFill>
          <a:ln w="174625" cmpd="thinThick">
            <a:solidFill>
              <a:schemeClr val="tx1">
                <a:lumMod val="85000"/>
                <a:lumOff val="15000"/>
              </a:schemeClr>
            </a:solidFill>
          </a:ln>
        </p:spPr>
        <p:txBody>
          <a:bodyPr vert="horz" lIns="91440" tIns="45720" rIns="91440" bIns="45720" rtlCol="0" anchor="ctr">
            <a:normAutofit/>
          </a:bodyPr>
          <a:lstStyle/>
          <a:p>
            <a:pPr algn="ctr"/>
            <a:r>
              <a:rPr lang="en-US" sz="2200" b="1" kern="1200">
                <a:solidFill>
                  <a:schemeClr val="bg1"/>
                </a:solidFill>
                <a:latin typeface="+mj-lt"/>
                <a:ea typeface="+mj-ea"/>
                <a:cs typeface="+mj-cs"/>
                <a:hlinkClick r:id="rId3"/>
              </a:rPr>
              <a:t>PL 3179/2012</a:t>
            </a:r>
            <a:r>
              <a:rPr lang="en-US" sz="2200" kern="1200">
                <a:solidFill>
                  <a:schemeClr val="bg1"/>
                </a:solidFill>
                <a:latin typeface="+mj-lt"/>
                <a:ea typeface="+mj-ea"/>
                <a:cs typeface="+mj-cs"/>
              </a:rPr>
              <a:t> – </a:t>
            </a:r>
            <a:r>
              <a:rPr lang="en-US" sz="2200" b="1" kern="1200">
                <a:solidFill>
                  <a:schemeClr val="bg1"/>
                </a:solidFill>
                <a:latin typeface="+mj-lt"/>
                <a:ea typeface="+mj-ea"/>
                <a:cs typeface="+mj-cs"/>
              </a:rPr>
              <a:t>atual</a:t>
            </a:r>
            <a:r>
              <a:rPr lang="en-US" sz="2200" kern="1200">
                <a:solidFill>
                  <a:schemeClr val="bg1"/>
                </a:solidFill>
                <a:latin typeface="+mj-lt"/>
                <a:ea typeface="+mj-ea"/>
                <a:cs typeface="+mj-cs"/>
              </a:rPr>
              <a:t> </a:t>
            </a:r>
            <a:r>
              <a:rPr lang="en-US" sz="2200" b="1" kern="1200">
                <a:solidFill>
                  <a:schemeClr val="bg1"/>
                </a:solidFill>
                <a:latin typeface="+mj-lt"/>
                <a:ea typeface="+mj-ea"/>
                <a:cs typeface="+mj-cs"/>
                <a:hlinkClick r:id="rId4"/>
              </a:rPr>
              <a:t>PL 1338/2022</a:t>
            </a:r>
            <a:r>
              <a:rPr lang="en-US" sz="2200" b="1" kern="1200">
                <a:solidFill>
                  <a:schemeClr val="bg1"/>
                </a:solidFill>
                <a:latin typeface="+mj-lt"/>
                <a:ea typeface="+mj-ea"/>
                <a:cs typeface="+mj-cs"/>
              </a:rPr>
              <a:t> – em trâmite no Senado Federal</a:t>
            </a:r>
          </a:p>
        </p:txBody>
      </p:sp>
      <p:pic>
        <p:nvPicPr>
          <p:cNvPr id="7" name="Espaço Reservado para Conteúdo 6" descr="Interface gráfica do usuário, Texto, Aplicativo&#10;&#10;Descrição gerada automaticamente">
            <a:extLst>
              <a:ext uri="{FF2B5EF4-FFF2-40B4-BE49-F238E27FC236}">
                <a16:creationId xmlns:a16="http://schemas.microsoft.com/office/drawing/2014/main" id="{189599BA-49A6-4023-80E7-236FF16B7D20}"/>
              </a:ext>
            </a:extLst>
          </p:cNvPr>
          <p:cNvPicPr>
            <a:picLocks noChangeAspect="1"/>
          </p:cNvPicPr>
          <p:nvPr/>
        </p:nvPicPr>
        <p:blipFill>
          <a:blip r:embed="rId5"/>
          <a:stretch>
            <a:fillRect/>
          </a:stretch>
        </p:blipFill>
        <p:spPr>
          <a:xfrm>
            <a:off x="4038600" y="1935754"/>
            <a:ext cx="7188199" cy="2983103"/>
          </a:xfrm>
          <a:prstGeom prst="rect">
            <a:avLst/>
          </a:prstGeom>
        </p:spPr>
      </p:pic>
      <p:sp>
        <p:nvSpPr>
          <p:cNvPr id="4" name="Título 5">
            <a:extLst>
              <a:ext uri="{FF2B5EF4-FFF2-40B4-BE49-F238E27FC236}">
                <a16:creationId xmlns:a16="http://schemas.microsoft.com/office/drawing/2014/main" id="{86DCF7AD-CAF7-4207-9FBE-A5957532DFC5}"/>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t-BR" b="1" dirty="0"/>
              <a:t>Enquete sobre a matéria – sem caráter vinculatório para o legislador</a:t>
            </a:r>
          </a:p>
        </p:txBody>
      </p:sp>
    </p:spTree>
    <p:extLst>
      <p:ext uri="{BB962C8B-B14F-4D97-AF65-F5344CB8AC3E}">
        <p14:creationId xmlns:p14="http://schemas.microsoft.com/office/powerpoint/2010/main" val="561388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1072FAC-EEE9-4F26-A784-BC07EACCBE9F}"/>
              </a:ext>
            </a:extLst>
          </p:cNvPr>
          <p:cNvSpPr>
            <a:spLocks noGrp="1"/>
          </p:cNvSpPr>
          <p:nvPr>
            <p:ph idx="1"/>
          </p:nvPr>
        </p:nvSpPr>
        <p:spPr>
          <a:xfrm>
            <a:off x="325242" y="1690687"/>
            <a:ext cx="6455386" cy="4555367"/>
          </a:xfrm>
        </p:spPr>
        <p:txBody>
          <a:bodyPr vert="horz" lIns="91440" tIns="45720" rIns="91440" bIns="45720" rtlCol="0" anchor="t">
            <a:noAutofit/>
          </a:bodyPr>
          <a:lstStyle/>
          <a:p>
            <a:pPr marL="0" indent="0" algn="just" rtl="0">
              <a:buNone/>
            </a:pPr>
            <a:r>
              <a:rPr lang="pt-BR" sz="1900" dirty="0">
                <a:latin typeface="Segoe UI" panose="020B0502040204020203" pitchFamily="34" charset="0"/>
                <a:cs typeface="Segoe UI" panose="020B0502040204020203" pitchFamily="34" charset="0"/>
              </a:rPr>
              <a:t>a) Poder público deve zelar pela frequência à escola;</a:t>
            </a:r>
          </a:p>
          <a:p>
            <a:pPr marL="0" indent="0" algn="just" rtl="0">
              <a:buNone/>
            </a:pPr>
            <a:endParaRPr lang="pt-BR" sz="1900" dirty="0">
              <a:latin typeface="Segoe UI" panose="020B0502040204020203" pitchFamily="34" charset="0"/>
              <a:cs typeface="Segoe UI" panose="020B0502040204020203" pitchFamily="34" charset="0"/>
            </a:endParaRPr>
          </a:p>
          <a:p>
            <a:pPr marL="0" indent="0" algn="just" rtl="0">
              <a:buNone/>
            </a:pPr>
            <a:r>
              <a:rPr lang="pt-BR" sz="1900" dirty="0">
                <a:latin typeface="Segoe UI" panose="020B0502040204020203" pitchFamily="34" charset="0"/>
                <a:cs typeface="Segoe UI" panose="020B0502040204020203" pitchFamily="34" charset="0"/>
              </a:rPr>
              <a:t>b) comprovação de escolaridade de nível superior ou em educação profissional tecnológica, em curso reconhecido nos termos da legislação, por pelo menos um dos pais ou responsáveis legais pelo estudante ou por preceptor*;</a:t>
            </a:r>
          </a:p>
          <a:p>
            <a:pPr marL="0" indent="0" algn="just" rtl="0">
              <a:buNone/>
            </a:pPr>
            <a:endParaRPr lang="pt-BR" sz="1900" dirty="0">
              <a:latin typeface="Segoe UI" panose="020B0502040204020203" pitchFamily="34" charset="0"/>
              <a:cs typeface="Segoe UI" panose="020B0502040204020203" pitchFamily="34" charset="0"/>
            </a:endParaRPr>
          </a:p>
          <a:p>
            <a:pPr marL="0" indent="0" algn="just" rtl="0">
              <a:buNone/>
            </a:pPr>
            <a:r>
              <a:rPr lang="pt-BR" sz="1900" dirty="0">
                <a:latin typeface="Segoe UI" panose="020B0502040204020203" pitchFamily="34" charset="0"/>
                <a:cs typeface="Segoe UI" panose="020B0502040204020203" pitchFamily="34" charset="0"/>
              </a:rPr>
              <a:t>c) certidões criminais da Justiça Federal e da Justiça Estadual ou Distrital dos pais ou responsáveis legais;</a:t>
            </a:r>
          </a:p>
          <a:p>
            <a:pPr marL="0" indent="0" algn="just" rtl="0">
              <a:buNone/>
            </a:pPr>
            <a:endParaRPr lang="pt-BR" sz="1900" dirty="0">
              <a:latin typeface="Segoe UI" panose="020B0502040204020203" pitchFamily="34" charset="0"/>
              <a:cs typeface="Segoe UI" panose="020B0502040204020203" pitchFamily="34" charset="0"/>
            </a:endParaRPr>
          </a:p>
          <a:p>
            <a:pPr marL="0" indent="0" algn="just" rtl="0">
              <a:buNone/>
            </a:pPr>
            <a:r>
              <a:rPr lang="pt-BR" sz="1900" dirty="0">
                <a:latin typeface="Segoe UI" panose="020B0502040204020203" pitchFamily="34" charset="0"/>
                <a:cs typeface="Segoe UI" panose="020B0502040204020203" pitchFamily="34" charset="0"/>
              </a:rPr>
              <a:t>d) obrigatoriedade de matrícula anual do estudante em instituição de ensino credenciada pelo órgão competente do sistema de ensino;</a:t>
            </a:r>
          </a:p>
        </p:txBody>
      </p:sp>
      <p:pic>
        <p:nvPicPr>
          <p:cNvPr id="9" name="Gráfico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Título 5">
            <a:extLst>
              <a:ext uri="{FF2B5EF4-FFF2-40B4-BE49-F238E27FC236}">
                <a16:creationId xmlns:a16="http://schemas.microsoft.com/office/drawing/2014/main" id="{74284B8F-A9A5-4E05-808D-29C9758C05C8}"/>
              </a:ext>
            </a:extLst>
          </p:cNvPr>
          <p:cNvSpPr>
            <a:spLocks noGrp="1"/>
          </p:cNvSpPr>
          <p:nvPr>
            <p:ph type="title"/>
          </p:nvPr>
        </p:nvSpPr>
        <p:spPr/>
        <p:txBody>
          <a:bodyPr>
            <a:normAutofit fontScale="90000"/>
          </a:bodyPr>
          <a:lstStyle/>
          <a:p>
            <a:pPr algn="ctr"/>
            <a:r>
              <a:rPr lang="pt-BR" sz="4000" b="1" dirty="0"/>
              <a:t>Atual </a:t>
            </a:r>
            <a:r>
              <a:rPr lang="pt-BR" sz="4000" b="1" dirty="0">
                <a:hlinkClick r:id="rId5"/>
              </a:rPr>
              <a:t>PL 1338/2022</a:t>
            </a:r>
            <a:r>
              <a:rPr lang="pt-BR" sz="4000" b="1" dirty="0"/>
              <a:t> – em trâmite no Senado Federal - </a:t>
            </a:r>
            <a:r>
              <a:rPr lang="pt-BR" sz="4000" dirty="0"/>
              <a:t>Considerações sobre a proposição no Senado</a:t>
            </a:r>
            <a:endParaRPr lang="pt-BR" b="1" dirty="0"/>
          </a:p>
        </p:txBody>
      </p:sp>
      <p:sp>
        <p:nvSpPr>
          <p:cNvPr id="7" name="CaixaDeTexto 6">
            <a:extLst>
              <a:ext uri="{FF2B5EF4-FFF2-40B4-BE49-F238E27FC236}">
                <a16:creationId xmlns:a16="http://schemas.microsoft.com/office/drawing/2014/main" id="{C2CC24AC-4895-436C-8204-3500D3FEF7D5}"/>
              </a:ext>
            </a:extLst>
          </p:cNvPr>
          <p:cNvSpPr txBox="1"/>
          <p:nvPr/>
        </p:nvSpPr>
        <p:spPr>
          <a:xfrm>
            <a:off x="7505598" y="6246054"/>
            <a:ext cx="3123231" cy="307777"/>
          </a:xfrm>
          <a:prstGeom prst="rect">
            <a:avLst/>
          </a:prstGeom>
          <a:noFill/>
        </p:spPr>
        <p:txBody>
          <a:bodyPr wrap="square">
            <a:spAutoFit/>
          </a:bodyPr>
          <a:lstStyle/>
          <a:p>
            <a:pPr algn="ctr"/>
            <a:r>
              <a:rPr lang="pt-BR" sz="1400" b="0" i="0" dirty="0">
                <a:solidFill>
                  <a:srgbClr val="202124"/>
                </a:solidFill>
                <a:effectLst/>
                <a:highlight>
                  <a:srgbClr val="FFFF00"/>
                </a:highlight>
                <a:latin typeface="arial" panose="020B0604020202020204" pitchFamily="34" charset="0"/>
              </a:rPr>
              <a:t>*educador, mentor, instrutor.</a:t>
            </a:r>
            <a:endParaRPr lang="pt-BR" sz="1400" dirty="0">
              <a:highlight>
                <a:srgbClr val="FFFF00"/>
              </a:highlight>
            </a:endParaRPr>
          </a:p>
        </p:txBody>
      </p:sp>
    </p:spTree>
    <p:extLst>
      <p:ext uri="{BB962C8B-B14F-4D97-AF65-F5344CB8AC3E}">
        <p14:creationId xmlns:p14="http://schemas.microsoft.com/office/powerpoint/2010/main" val="1117931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1072FAC-EEE9-4F26-A784-BC07EACCBE9F}"/>
              </a:ext>
            </a:extLst>
          </p:cNvPr>
          <p:cNvSpPr>
            <a:spLocks noGrp="1"/>
          </p:cNvSpPr>
          <p:nvPr>
            <p:ph idx="1"/>
          </p:nvPr>
        </p:nvSpPr>
        <p:spPr>
          <a:xfrm>
            <a:off x="154745" y="1690687"/>
            <a:ext cx="6625883" cy="4555367"/>
          </a:xfrm>
        </p:spPr>
        <p:txBody>
          <a:bodyPr vert="horz" lIns="91440" tIns="45720" rIns="91440" bIns="45720" rtlCol="0" anchor="t">
            <a:noAutofit/>
          </a:bodyPr>
          <a:lstStyle/>
          <a:p>
            <a:pPr marL="0" indent="0" algn="just" rtl="0">
              <a:buNone/>
            </a:pPr>
            <a:r>
              <a:rPr lang="pt-BR" sz="1900" dirty="0">
                <a:latin typeface="Segoe UI" panose="020B0502040204020203" pitchFamily="34" charset="0"/>
                <a:cs typeface="Segoe UI" panose="020B0502040204020203" pitchFamily="34" charset="0"/>
              </a:rPr>
              <a:t>e) cumprimento dos conteúdos curriculares referentes ao ano escolar do estudante, de acordo com a Base Nacional Comum Curricular;</a:t>
            </a:r>
          </a:p>
          <a:p>
            <a:pPr marL="0" indent="0" algn="just" rtl="0">
              <a:buNone/>
            </a:pPr>
            <a:endParaRPr lang="pt-BR" sz="1900" dirty="0">
              <a:latin typeface="Segoe UI" panose="020B0502040204020203" pitchFamily="34" charset="0"/>
              <a:cs typeface="Segoe UI" panose="020B0502040204020203" pitchFamily="34" charset="0"/>
            </a:endParaRPr>
          </a:p>
          <a:p>
            <a:pPr marL="0" indent="0" algn="just" rtl="0">
              <a:buNone/>
            </a:pPr>
            <a:r>
              <a:rPr lang="pt-BR" sz="1900" dirty="0">
                <a:latin typeface="Segoe UI" panose="020B0502040204020203" pitchFamily="34" charset="0"/>
                <a:cs typeface="Segoe UI" panose="020B0502040204020203" pitchFamily="34" charset="0"/>
              </a:rPr>
              <a:t>f) realização de atividades pedagógicas que promovam a formação integral do estudante e contemplem seu desenvolvimento intelectual, emocional, físico, social e cultural;</a:t>
            </a:r>
          </a:p>
          <a:p>
            <a:pPr marL="0" indent="0" algn="just" rtl="0">
              <a:buNone/>
            </a:pPr>
            <a:endParaRPr lang="pt-BR" sz="1900" dirty="0">
              <a:latin typeface="Segoe UI" panose="020B0502040204020203" pitchFamily="34" charset="0"/>
              <a:cs typeface="Segoe UI" panose="020B0502040204020203" pitchFamily="34" charset="0"/>
            </a:endParaRPr>
          </a:p>
          <a:p>
            <a:pPr marL="0" indent="0" algn="just" rtl="0">
              <a:buNone/>
            </a:pPr>
            <a:r>
              <a:rPr lang="pt-BR" sz="1900" dirty="0">
                <a:latin typeface="Segoe UI" panose="020B0502040204020203" pitchFamily="34" charset="0"/>
                <a:cs typeface="Segoe UI" panose="020B0502040204020203" pitchFamily="34" charset="0"/>
              </a:rPr>
              <a:t>g) registro periódico das atividades pedagógicas realizadas e envio de relatórios trimestrais dessas atividades;</a:t>
            </a:r>
          </a:p>
          <a:p>
            <a:pPr marL="0" indent="0" algn="just" rtl="0">
              <a:buNone/>
            </a:pPr>
            <a:endParaRPr lang="pt-BR" sz="1900" dirty="0">
              <a:latin typeface="Segoe UI" panose="020B0502040204020203" pitchFamily="34" charset="0"/>
              <a:cs typeface="Segoe UI" panose="020B0502040204020203" pitchFamily="34" charset="0"/>
            </a:endParaRPr>
          </a:p>
          <a:p>
            <a:pPr marL="0" indent="0" algn="just" rtl="0">
              <a:buNone/>
            </a:pPr>
            <a:r>
              <a:rPr lang="pt-BR" sz="1900" dirty="0">
                <a:latin typeface="Segoe UI" panose="020B0502040204020203" pitchFamily="34" charset="0"/>
                <a:cs typeface="Segoe UI" panose="020B0502040204020203" pitchFamily="34" charset="0"/>
              </a:rPr>
              <a:t>h) acompanhamento do desenvolvimento do estudante por docente tutor da instituição de ensino em que estiver matriculado;</a:t>
            </a:r>
          </a:p>
        </p:txBody>
      </p:sp>
      <p:pic>
        <p:nvPicPr>
          <p:cNvPr id="9" name="Gráfico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Título 5">
            <a:extLst>
              <a:ext uri="{FF2B5EF4-FFF2-40B4-BE49-F238E27FC236}">
                <a16:creationId xmlns:a16="http://schemas.microsoft.com/office/drawing/2014/main" id="{74284B8F-A9A5-4E05-808D-29C9758C05C8}"/>
              </a:ext>
            </a:extLst>
          </p:cNvPr>
          <p:cNvSpPr>
            <a:spLocks noGrp="1"/>
          </p:cNvSpPr>
          <p:nvPr>
            <p:ph type="title"/>
          </p:nvPr>
        </p:nvSpPr>
        <p:spPr/>
        <p:txBody>
          <a:bodyPr>
            <a:normAutofit fontScale="90000"/>
          </a:bodyPr>
          <a:lstStyle/>
          <a:p>
            <a:pPr algn="ctr"/>
            <a:r>
              <a:rPr lang="pt-BR" sz="4000" b="1" dirty="0"/>
              <a:t>Atual </a:t>
            </a:r>
            <a:r>
              <a:rPr lang="pt-BR" sz="4000" b="1" dirty="0">
                <a:hlinkClick r:id="rId5"/>
              </a:rPr>
              <a:t>PL 1338/2022</a:t>
            </a:r>
            <a:r>
              <a:rPr lang="pt-BR" sz="4000" b="1" dirty="0"/>
              <a:t> – em trâmite no Senado Federal - </a:t>
            </a:r>
            <a:r>
              <a:rPr lang="pt-BR" sz="4000" dirty="0"/>
              <a:t>Considerações sobre a proposição no Senado</a:t>
            </a:r>
            <a:endParaRPr lang="pt-BR" b="1" dirty="0"/>
          </a:p>
        </p:txBody>
      </p:sp>
    </p:spTree>
    <p:extLst>
      <p:ext uri="{BB962C8B-B14F-4D97-AF65-F5344CB8AC3E}">
        <p14:creationId xmlns:p14="http://schemas.microsoft.com/office/powerpoint/2010/main" val="34022966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1072FAC-EEE9-4F26-A784-BC07EACCBE9F}"/>
              </a:ext>
            </a:extLst>
          </p:cNvPr>
          <p:cNvSpPr>
            <a:spLocks noGrp="1"/>
          </p:cNvSpPr>
          <p:nvPr>
            <p:ph idx="1"/>
          </p:nvPr>
        </p:nvSpPr>
        <p:spPr>
          <a:xfrm>
            <a:off x="265096" y="1857171"/>
            <a:ext cx="6533269" cy="4159315"/>
          </a:xfrm>
        </p:spPr>
        <p:txBody>
          <a:bodyPr vert="horz" lIns="91440" tIns="45720" rIns="91440" bIns="45720" rtlCol="0" anchor="t">
            <a:noAutofit/>
          </a:bodyPr>
          <a:lstStyle/>
          <a:p>
            <a:pPr marL="0" indent="0" algn="just" rtl="0">
              <a:buNone/>
            </a:pPr>
            <a:r>
              <a:rPr lang="pt-BR" sz="1800" dirty="0">
                <a:latin typeface="Segoe UI" panose="020B0502040204020203" pitchFamily="34" charset="0"/>
                <a:cs typeface="Segoe UI" panose="020B0502040204020203" pitchFamily="34" charset="0"/>
              </a:rPr>
              <a:t>i) realização de avaliações anuais de aprendizagem e participação do estudante, quando a instituição de ensino em que estiver matriculado for selecionada para participar, nos exames do sistema nacional, estadual e/ou municipal de avaliação da educação básica;</a:t>
            </a:r>
          </a:p>
          <a:p>
            <a:pPr marL="0" indent="0" algn="just" rtl="0">
              <a:buNone/>
            </a:pPr>
            <a:endParaRPr lang="pt-BR" sz="1800" dirty="0">
              <a:latin typeface="Segoe UI" panose="020B0502040204020203" pitchFamily="34" charset="0"/>
              <a:cs typeface="Segoe UI" panose="020B0502040204020203" pitchFamily="34" charset="0"/>
            </a:endParaRPr>
          </a:p>
          <a:p>
            <a:pPr marL="0" indent="0" algn="just" rtl="0">
              <a:buNone/>
            </a:pPr>
            <a:r>
              <a:rPr lang="pt-BR" sz="1800" dirty="0">
                <a:latin typeface="Segoe UI" panose="020B0502040204020203" pitchFamily="34" charset="0"/>
                <a:cs typeface="Segoe UI" panose="020B0502040204020203" pitchFamily="34" charset="0"/>
              </a:rPr>
              <a:t>j) avaliação semestral do progresso do estudante com deficiência ou com transtorno global de desenvolvimento por equipe multiprofissional e interdisciplinar da rede ou da instituição de ensino;</a:t>
            </a:r>
          </a:p>
          <a:p>
            <a:pPr marL="0" indent="0" algn="just" rtl="0">
              <a:buNone/>
            </a:pPr>
            <a:endParaRPr lang="pt-BR" sz="1800" dirty="0">
              <a:latin typeface="Segoe UI" panose="020B0502040204020203" pitchFamily="34" charset="0"/>
              <a:cs typeface="Segoe UI" panose="020B0502040204020203" pitchFamily="34" charset="0"/>
            </a:endParaRPr>
          </a:p>
          <a:p>
            <a:pPr marL="0" indent="0" algn="just" rtl="0">
              <a:buNone/>
            </a:pPr>
            <a:r>
              <a:rPr lang="pt-BR" sz="1800" dirty="0">
                <a:latin typeface="Segoe UI" panose="020B0502040204020203" pitchFamily="34" charset="0"/>
                <a:cs typeface="Segoe UI" panose="020B0502040204020203" pitchFamily="34" charset="0"/>
              </a:rPr>
              <a:t>k) previsão de acompanhamento educacional, pelo órgão competente do sistema de ensino, e de fiscalização, pelo Conselho Tutelar;</a:t>
            </a:r>
          </a:p>
        </p:txBody>
      </p:sp>
      <p:pic>
        <p:nvPicPr>
          <p:cNvPr id="9" name="Gráfico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Título 5">
            <a:extLst>
              <a:ext uri="{FF2B5EF4-FFF2-40B4-BE49-F238E27FC236}">
                <a16:creationId xmlns:a16="http://schemas.microsoft.com/office/drawing/2014/main" id="{74284B8F-A9A5-4E05-808D-29C9758C05C8}"/>
              </a:ext>
            </a:extLst>
          </p:cNvPr>
          <p:cNvSpPr>
            <a:spLocks noGrp="1"/>
          </p:cNvSpPr>
          <p:nvPr>
            <p:ph type="title"/>
          </p:nvPr>
        </p:nvSpPr>
        <p:spPr/>
        <p:txBody>
          <a:bodyPr>
            <a:normAutofit fontScale="90000"/>
          </a:bodyPr>
          <a:lstStyle/>
          <a:p>
            <a:pPr algn="ctr"/>
            <a:r>
              <a:rPr lang="pt-BR" sz="4000" b="1" dirty="0"/>
              <a:t>Atual </a:t>
            </a:r>
            <a:r>
              <a:rPr lang="pt-BR" sz="4000" b="1" dirty="0">
                <a:hlinkClick r:id="rId5"/>
              </a:rPr>
              <a:t>PL 1338/2022</a:t>
            </a:r>
            <a:r>
              <a:rPr lang="pt-BR" sz="4000" b="1" dirty="0"/>
              <a:t> – em trâmite no Senado Federal - </a:t>
            </a:r>
            <a:r>
              <a:rPr lang="pt-BR" sz="4000" dirty="0"/>
              <a:t>Considerações sobre a proposição no Senado</a:t>
            </a:r>
            <a:endParaRPr lang="pt-BR" b="1" dirty="0"/>
          </a:p>
        </p:txBody>
      </p:sp>
    </p:spTree>
    <p:extLst>
      <p:ext uri="{BB962C8B-B14F-4D97-AF65-F5344CB8AC3E}">
        <p14:creationId xmlns:p14="http://schemas.microsoft.com/office/powerpoint/2010/main" val="152703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1072FAC-EEE9-4F26-A784-BC07EACCBE9F}"/>
              </a:ext>
            </a:extLst>
          </p:cNvPr>
          <p:cNvSpPr>
            <a:spLocks noGrp="1"/>
          </p:cNvSpPr>
          <p:nvPr>
            <p:ph idx="1"/>
          </p:nvPr>
        </p:nvSpPr>
        <p:spPr>
          <a:xfrm>
            <a:off x="194758" y="2616716"/>
            <a:ext cx="6557735" cy="2498919"/>
          </a:xfrm>
        </p:spPr>
        <p:txBody>
          <a:bodyPr vert="horz" lIns="91440" tIns="45720" rIns="91440" bIns="45720" rtlCol="0" anchor="t">
            <a:noAutofit/>
          </a:bodyPr>
          <a:lstStyle/>
          <a:p>
            <a:pPr marL="0" indent="0" algn="just">
              <a:buNone/>
            </a:pPr>
            <a:r>
              <a:rPr lang="pt-BR" sz="1800" dirty="0">
                <a:latin typeface="Segoe UI" panose="020B0502040204020203" pitchFamily="34" charset="0"/>
                <a:cs typeface="Segoe UI" panose="020B0502040204020203" pitchFamily="34" charset="0"/>
              </a:rPr>
              <a:t>l) garantia, pelos pais ou responsáveis legais, da convivência familiar e comunitária do estudante;</a:t>
            </a:r>
          </a:p>
          <a:p>
            <a:pPr marL="0" indent="0" algn="just" rtl="0">
              <a:buNone/>
            </a:pPr>
            <a:endParaRPr lang="pt-BR" sz="1800" dirty="0">
              <a:latin typeface="Segoe UI" panose="020B0502040204020203" pitchFamily="34" charset="0"/>
              <a:cs typeface="Segoe UI" panose="020B0502040204020203" pitchFamily="34" charset="0"/>
            </a:endParaRPr>
          </a:p>
          <a:p>
            <a:pPr marL="0" indent="0" algn="just" rtl="0">
              <a:buNone/>
            </a:pPr>
            <a:r>
              <a:rPr lang="pt-BR" sz="1800" dirty="0">
                <a:latin typeface="Segoe UI" panose="020B0502040204020203" pitchFamily="34" charset="0"/>
                <a:cs typeface="Segoe UI" panose="020B0502040204020203" pitchFamily="34" charset="0"/>
              </a:rPr>
              <a:t>m) O Conselho Nacional de Educação editará diretrizes nacionais, e os sistemas de ensino adotarão providências que assegurem e viabilizem o exercício do direito de opção dos pais ou responsáveis legais pela educação domiciliar;</a:t>
            </a:r>
          </a:p>
        </p:txBody>
      </p:sp>
      <p:pic>
        <p:nvPicPr>
          <p:cNvPr id="9" name="Gráfico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Título 5">
            <a:extLst>
              <a:ext uri="{FF2B5EF4-FFF2-40B4-BE49-F238E27FC236}">
                <a16:creationId xmlns:a16="http://schemas.microsoft.com/office/drawing/2014/main" id="{74284B8F-A9A5-4E05-808D-29C9758C05C8}"/>
              </a:ext>
            </a:extLst>
          </p:cNvPr>
          <p:cNvSpPr>
            <a:spLocks noGrp="1"/>
          </p:cNvSpPr>
          <p:nvPr>
            <p:ph type="title"/>
          </p:nvPr>
        </p:nvSpPr>
        <p:spPr/>
        <p:txBody>
          <a:bodyPr>
            <a:normAutofit fontScale="90000"/>
          </a:bodyPr>
          <a:lstStyle/>
          <a:p>
            <a:pPr algn="ctr"/>
            <a:r>
              <a:rPr lang="pt-BR" sz="4000" b="1" dirty="0"/>
              <a:t>Atual </a:t>
            </a:r>
            <a:r>
              <a:rPr lang="pt-BR" sz="4000" b="1" dirty="0">
                <a:hlinkClick r:id="rId5"/>
              </a:rPr>
              <a:t>PL 1338/2022</a:t>
            </a:r>
            <a:r>
              <a:rPr lang="pt-BR" sz="4000" b="1" dirty="0"/>
              <a:t> – em trâmite no Senado Federal - </a:t>
            </a:r>
            <a:r>
              <a:rPr lang="pt-BR" sz="4000" dirty="0"/>
              <a:t>Considerações sobre a proposição no Senado</a:t>
            </a:r>
            <a:endParaRPr lang="pt-BR" b="1" dirty="0"/>
          </a:p>
        </p:txBody>
      </p:sp>
    </p:spTree>
    <p:extLst>
      <p:ext uri="{BB962C8B-B14F-4D97-AF65-F5344CB8AC3E}">
        <p14:creationId xmlns:p14="http://schemas.microsoft.com/office/powerpoint/2010/main" val="2619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1072FAC-EEE9-4F26-A784-BC07EACCBE9F}"/>
              </a:ext>
            </a:extLst>
          </p:cNvPr>
          <p:cNvSpPr>
            <a:spLocks noGrp="1"/>
          </p:cNvSpPr>
          <p:nvPr>
            <p:ph idx="1"/>
          </p:nvPr>
        </p:nvSpPr>
        <p:spPr>
          <a:xfrm>
            <a:off x="194758" y="1690688"/>
            <a:ext cx="6557735" cy="2498919"/>
          </a:xfrm>
        </p:spPr>
        <p:txBody>
          <a:bodyPr vert="horz" lIns="91440" tIns="45720" rIns="91440" bIns="45720" rtlCol="0" anchor="t">
            <a:noAutofit/>
          </a:bodyPr>
          <a:lstStyle/>
          <a:p>
            <a:pPr marL="0" indent="0" algn="ctr">
              <a:buNone/>
            </a:pPr>
            <a:r>
              <a:rPr lang="pt-BR" sz="1800" b="1" dirty="0">
                <a:highlight>
                  <a:srgbClr val="FFFF00"/>
                </a:highlight>
                <a:latin typeface="Segoe UI" panose="020B0502040204020203" pitchFamily="34" charset="0"/>
                <a:cs typeface="Segoe UI" panose="020B0502040204020203" pitchFamily="34" charset="0"/>
              </a:rPr>
              <a:t>PERDA DO DIREITO AO ENSINO DOMICILIAR</a:t>
            </a:r>
          </a:p>
          <a:p>
            <a:pPr marL="0" indent="0" algn="just">
              <a:buNone/>
            </a:pPr>
            <a:endParaRPr lang="pt-BR" sz="1800" dirty="0">
              <a:latin typeface="Segoe UI" panose="020B0502040204020203" pitchFamily="34" charset="0"/>
              <a:cs typeface="Segoe UI" panose="020B0502040204020203" pitchFamily="34" charset="0"/>
            </a:endParaRPr>
          </a:p>
          <a:p>
            <a:pPr marL="0" indent="0" algn="just">
              <a:buNone/>
            </a:pPr>
            <a:r>
              <a:rPr lang="pt-BR" sz="1800" dirty="0">
                <a:latin typeface="Segoe UI" panose="020B0502040204020203" pitchFamily="34" charset="0"/>
                <a:cs typeface="Segoe UI" panose="020B0502040204020203" pitchFamily="34" charset="0"/>
              </a:rPr>
              <a:t>a avaliação anual qualitativa, na educação pré-escolar, prevista no inciso I do § 3º do art. 24 desta Lei, evidencie insuficiência de progresso do educando em 2 (dois) anos consecutivos;</a:t>
            </a:r>
          </a:p>
          <a:p>
            <a:pPr marL="0" indent="0" algn="just" rtl="0">
              <a:buNone/>
            </a:pPr>
            <a:endParaRPr lang="pt-BR" sz="1800" dirty="0">
              <a:latin typeface="Segoe UI" panose="020B0502040204020203" pitchFamily="34" charset="0"/>
              <a:cs typeface="Segoe UI" panose="020B0502040204020203" pitchFamily="34" charset="0"/>
            </a:endParaRPr>
          </a:p>
          <a:p>
            <a:pPr marL="0" indent="0" algn="just" rtl="0">
              <a:buNone/>
            </a:pPr>
            <a:r>
              <a:rPr lang="pt-BR" sz="1800" dirty="0">
                <a:latin typeface="Segoe UI" panose="020B0502040204020203" pitchFamily="34" charset="0"/>
                <a:cs typeface="Segoe UI" panose="020B0502040204020203" pitchFamily="34" charset="0"/>
              </a:rPr>
              <a:t>o estudante do ensino fundamental e médio seja reprovado, em 2 (dois) anos consecutivos ou em 3 (três) anos não consecutivos, na avaliação anual prevista nos §§ 3º e 5º do art. 24 desta Lei, ou a ela injustificadamente não compareça;</a:t>
            </a:r>
          </a:p>
          <a:p>
            <a:pPr marL="0" indent="0" algn="just" rtl="0">
              <a:buNone/>
            </a:pPr>
            <a:endParaRPr lang="pt-BR" sz="1800" dirty="0">
              <a:latin typeface="Segoe UI" panose="020B0502040204020203" pitchFamily="34" charset="0"/>
              <a:cs typeface="Segoe UI" panose="020B0502040204020203" pitchFamily="34" charset="0"/>
            </a:endParaRPr>
          </a:p>
          <a:p>
            <a:pPr marL="0" indent="0" algn="just" rtl="0">
              <a:buNone/>
            </a:pPr>
            <a:r>
              <a:rPr lang="pt-BR" sz="1800" dirty="0">
                <a:latin typeface="Segoe UI" panose="020B0502040204020203" pitchFamily="34" charset="0"/>
                <a:cs typeface="Segoe UI" panose="020B0502040204020203" pitchFamily="34" charset="0"/>
              </a:rPr>
              <a:t>a avaliação semestral referida no inciso IX do § 3º deste artigo evidencie, por 2 (duas) vezes consecutivas ou 3 (três) vezes não consecutivas, insuficiência de progresso do estudante com deficiência ou com transtorno global do desenvolvimento, de acordo com suas potencialidades;</a:t>
            </a:r>
          </a:p>
        </p:txBody>
      </p:sp>
      <p:pic>
        <p:nvPicPr>
          <p:cNvPr id="9" name="Gráfico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Título 5">
            <a:extLst>
              <a:ext uri="{FF2B5EF4-FFF2-40B4-BE49-F238E27FC236}">
                <a16:creationId xmlns:a16="http://schemas.microsoft.com/office/drawing/2014/main" id="{74284B8F-A9A5-4E05-808D-29C9758C05C8}"/>
              </a:ext>
            </a:extLst>
          </p:cNvPr>
          <p:cNvSpPr>
            <a:spLocks noGrp="1"/>
          </p:cNvSpPr>
          <p:nvPr>
            <p:ph type="title"/>
          </p:nvPr>
        </p:nvSpPr>
        <p:spPr/>
        <p:txBody>
          <a:bodyPr>
            <a:normAutofit fontScale="90000"/>
          </a:bodyPr>
          <a:lstStyle/>
          <a:p>
            <a:pPr algn="ctr"/>
            <a:r>
              <a:rPr lang="pt-BR" sz="4000" b="1" dirty="0"/>
              <a:t>Atual </a:t>
            </a:r>
            <a:r>
              <a:rPr lang="pt-BR" sz="4000" b="1" dirty="0">
                <a:hlinkClick r:id="rId5"/>
              </a:rPr>
              <a:t>PL 1338/2022</a:t>
            </a:r>
            <a:r>
              <a:rPr lang="pt-BR" sz="4000" b="1" dirty="0"/>
              <a:t> – em trâmite no Senado Federal - </a:t>
            </a:r>
            <a:r>
              <a:rPr lang="pt-BR" sz="4000" dirty="0"/>
              <a:t>Considerações sobre a proposição no Senado</a:t>
            </a:r>
            <a:endParaRPr lang="pt-BR" b="1" dirty="0"/>
          </a:p>
        </p:txBody>
      </p:sp>
    </p:spTree>
    <p:extLst>
      <p:ext uri="{BB962C8B-B14F-4D97-AF65-F5344CB8AC3E}">
        <p14:creationId xmlns:p14="http://schemas.microsoft.com/office/powerpoint/2010/main" val="934589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1072FAC-EEE9-4F26-A784-BC07EACCBE9F}"/>
              </a:ext>
            </a:extLst>
          </p:cNvPr>
          <p:cNvSpPr>
            <a:spLocks noGrp="1"/>
          </p:cNvSpPr>
          <p:nvPr>
            <p:ph idx="1"/>
          </p:nvPr>
        </p:nvSpPr>
        <p:spPr>
          <a:xfrm>
            <a:off x="325242" y="1690688"/>
            <a:ext cx="6557735" cy="4802187"/>
          </a:xfrm>
        </p:spPr>
        <p:txBody>
          <a:bodyPr vert="horz" lIns="91440" tIns="45720" rIns="91440" bIns="45720" rtlCol="0" anchor="t">
            <a:noAutofit/>
          </a:bodyPr>
          <a:lstStyle/>
          <a:p>
            <a:pPr marL="0" indent="0" algn="ctr">
              <a:buNone/>
            </a:pPr>
            <a:r>
              <a:rPr lang="pt-BR" sz="1800" b="1" dirty="0">
                <a:highlight>
                  <a:srgbClr val="FFFF00"/>
                </a:highlight>
                <a:latin typeface="Segoe UI" panose="020B0502040204020203" pitchFamily="34" charset="0"/>
                <a:cs typeface="Segoe UI" panose="020B0502040204020203" pitchFamily="34" charset="0"/>
              </a:rPr>
              <a:t>VEDAÇÃO AO ENSINO DOMICILIAR</a:t>
            </a:r>
          </a:p>
          <a:p>
            <a:pPr marL="0" indent="0" algn="just">
              <a:buNone/>
            </a:pPr>
            <a:endParaRPr lang="pt-BR" sz="1800" dirty="0">
              <a:latin typeface="Segoe UI" panose="020B0502040204020203" pitchFamily="34" charset="0"/>
              <a:cs typeface="Segoe UI" panose="020B0502040204020203" pitchFamily="34" charset="0"/>
            </a:endParaRPr>
          </a:p>
          <a:p>
            <a:pPr marL="0" indent="0" algn="just">
              <a:buNone/>
            </a:pPr>
            <a:r>
              <a:rPr lang="pt-BR" sz="1800" dirty="0">
                <a:latin typeface="Segoe UI" panose="020B0502040204020203" pitchFamily="34" charset="0"/>
                <a:cs typeface="Segoe UI" panose="020B0502040204020203" pitchFamily="34" charset="0"/>
              </a:rPr>
              <a:t>Art. 81-A. É vedada a opção pela educação domiciliar prevista no § 3º do art. 23 desta Lei nas hipóteses em que o responsável legal direto for condenado ou estiver cumprindo pena pelos crimes previstos:</a:t>
            </a:r>
          </a:p>
          <a:p>
            <a:pPr marL="0" indent="0" algn="just">
              <a:buNone/>
            </a:pPr>
            <a:r>
              <a:rPr lang="pt-BR" sz="1800" dirty="0">
                <a:latin typeface="Segoe UI" panose="020B0502040204020203" pitchFamily="34" charset="0"/>
                <a:cs typeface="Segoe UI" panose="020B0502040204020203" pitchFamily="34" charset="0"/>
              </a:rPr>
              <a:t>I - na Lei nº 8.069, de 13 de julho de 1990 (Estatuto da Criança e do Adolescente);</a:t>
            </a:r>
          </a:p>
          <a:p>
            <a:pPr marL="0" indent="0" algn="just">
              <a:buNone/>
            </a:pPr>
            <a:r>
              <a:rPr lang="pt-BR" sz="1800" dirty="0">
                <a:latin typeface="Segoe UI" panose="020B0502040204020203" pitchFamily="34" charset="0"/>
                <a:cs typeface="Segoe UI" panose="020B0502040204020203" pitchFamily="34" charset="0"/>
              </a:rPr>
              <a:t>II - na Lei nº 11.340 (Lei Maria da Penha), de 7 de agosto de 2006;</a:t>
            </a:r>
          </a:p>
          <a:p>
            <a:pPr marL="0" indent="0" algn="just">
              <a:buNone/>
            </a:pPr>
            <a:r>
              <a:rPr lang="pt-BR" sz="1800" dirty="0">
                <a:latin typeface="Segoe UI" panose="020B0502040204020203" pitchFamily="34" charset="0"/>
                <a:cs typeface="Segoe UI" panose="020B0502040204020203" pitchFamily="34" charset="0"/>
              </a:rPr>
              <a:t>III - no Título VI da Parte Especial do Decreto-Lei nº 2.848, de 7 de dezembro de 1940 (Código Penal);</a:t>
            </a:r>
          </a:p>
          <a:p>
            <a:pPr marL="0" indent="0" algn="just">
              <a:buNone/>
            </a:pPr>
            <a:r>
              <a:rPr lang="pt-BR" sz="1800" dirty="0">
                <a:latin typeface="Segoe UI" panose="020B0502040204020203" pitchFamily="34" charset="0"/>
                <a:cs typeface="Segoe UI" panose="020B0502040204020203" pitchFamily="34" charset="0"/>
              </a:rPr>
              <a:t>IV - na Lei nº 11.343, de 23 de agosto de 2006;</a:t>
            </a:r>
          </a:p>
          <a:p>
            <a:pPr marL="0" indent="0" algn="just">
              <a:buNone/>
            </a:pPr>
            <a:r>
              <a:rPr lang="pt-BR" sz="1800" dirty="0">
                <a:latin typeface="Segoe UI" panose="020B0502040204020203" pitchFamily="34" charset="0"/>
                <a:cs typeface="Segoe UI" panose="020B0502040204020203" pitchFamily="34" charset="0"/>
              </a:rPr>
              <a:t>V - na Lei nº 8.072, de 25 de julho de 1990 (Lei dos Crimes Hediondos).</a:t>
            </a:r>
          </a:p>
        </p:txBody>
      </p:sp>
      <p:pic>
        <p:nvPicPr>
          <p:cNvPr id="9" name="Gráfico 8">
            <a:extLst>
              <a:ext uri="{FF2B5EF4-FFF2-40B4-BE49-F238E27FC236}">
                <a16:creationId xmlns:a16="http://schemas.microsoft.com/office/drawing/2014/main" id="{35127EDA-5861-47AB-8729-620CFC7DAC0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Título 5">
            <a:extLst>
              <a:ext uri="{FF2B5EF4-FFF2-40B4-BE49-F238E27FC236}">
                <a16:creationId xmlns:a16="http://schemas.microsoft.com/office/drawing/2014/main" id="{74284B8F-A9A5-4E05-808D-29C9758C05C8}"/>
              </a:ext>
            </a:extLst>
          </p:cNvPr>
          <p:cNvSpPr>
            <a:spLocks noGrp="1"/>
          </p:cNvSpPr>
          <p:nvPr>
            <p:ph type="title"/>
          </p:nvPr>
        </p:nvSpPr>
        <p:spPr/>
        <p:txBody>
          <a:bodyPr>
            <a:normAutofit fontScale="90000"/>
          </a:bodyPr>
          <a:lstStyle/>
          <a:p>
            <a:pPr algn="ctr"/>
            <a:r>
              <a:rPr lang="pt-BR" sz="4000" b="1" dirty="0"/>
              <a:t>Atual </a:t>
            </a:r>
            <a:r>
              <a:rPr lang="pt-BR" sz="4000" b="1" dirty="0">
                <a:hlinkClick r:id="rId5"/>
              </a:rPr>
              <a:t>PL 1338/2022</a:t>
            </a:r>
            <a:r>
              <a:rPr lang="pt-BR" sz="4000" b="1" dirty="0"/>
              <a:t> – em trâmite no Senado Federal - </a:t>
            </a:r>
            <a:r>
              <a:rPr lang="pt-BR" sz="4000" dirty="0"/>
              <a:t>Considerações sobre a proposição no Senado</a:t>
            </a:r>
            <a:endParaRPr lang="pt-BR" b="1" dirty="0"/>
          </a:p>
        </p:txBody>
      </p:sp>
    </p:spTree>
    <p:extLst>
      <p:ext uri="{BB962C8B-B14F-4D97-AF65-F5344CB8AC3E}">
        <p14:creationId xmlns:p14="http://schemas.microsoft.com/office/powerpoint/2010/main" val="3498451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E4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agem 7">
            <a:hlinkClick r:id="rId3"/>
            <a:extLst>
              <a:ext uri="{FF2B5EF4-FFF2-40B4-BE49-F238E27FC236}">
                <a16:creationId xmlns:a16="http://schemas.microsoft.com/office/drawing/2014/main" id="{6CCD55A5-ECEA-4C2D-95EF-6A32175F4B1C}"/>
              </a:ext>
            </a:extLst>
          </p:cNvPr>
          <p:cNvPicPr>
            <a:picLocks noChangeAspect="1"/>
          </p:cNvPicPr>
          <p:nvPr/>
        </p:nvPicPr>
        <p:blipFill>
          <a:blip r:embed="rId4"/>
          <a:stretch>
            <a:fillRect/>
          </a:stretch>
        </p:blipFill>
        <p:spPr>
          <a:xfrm>
            <a:off x="643467" y="1179831"/>
            <a:ext cx="10905066" cy="4498338"/>
          </a:xfrm>
          <a:prstGeom prst="rect">
            <a:avLst/>
          </a:prstGeom>
        </p:spPr>
      </p:pic>
    </p:spTree>
    <p:extLst>
      <p:ext uri="{BB962C8B-B14F-4D97-AF65-F5344CB8AC3E}">
        <p14:creationId xmlns:p14="http://schemas.microsoft.com/office/powerpoint/2010/main" val="504941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a:extLst>
              <a:ext uri="{FF2B5EF4-FFF2-40B4-BE49-F238E27FC236}">
                <a16:creationId xmlns:a16="http://schemas.microsoft.com/office/drawing/2014/main" id="{A50B19B1-3687-488C-AB9C-BE3AB8A76C25}"/>
              </a:ext>
            </a:extLst>
          </p:cNvPr>
          <p:cNvSpPr txBox="1"/>
          <p:nvPr/>
        </p:nvSpPr>
        <p:spPr>
          <a:xfrm>
            <a:off x="2058530" y="2331920"/>
            <a:ext cx="6516253"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pt-BR" sz="2400" b="1" i="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Roboto" panose="02000000000000000000" pitchFamily="2" charset="0"/>
              </a:rPr>
              <a:t>Escola como espaço de socialização</a:t>
            </a:r>
            <a:endParaRPr lang="pt-BR"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9" name="CaixaDeTexto 8">
            <a:extLst>
              <a:ext uri="{FF2B5EF4-FFF2-40B4-BE49-F238E27FC236}">
                <a16:creationId xmlns:a16="http://schemas.microsoft.com/office/drawing/2014/main" id="{24792C92-9C2F-4997-B643-A580E86C4D42}"/>
              </a:ext>
            </a:extLst>
          </p:cNvPr>
          <p:cNvSpPr txBox="1"/>
          <p:nvPr/>
        </p:nvSpPr>
        <p:spPr>
          <a:xfrm>
            <a:off x="3795433" y="4023937"/>
            <a:ext cx="6513748"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pt-BR" sz="2400" b="1" i="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Roboto" panose="02000000000000000000" pitchFamily="2" charset="0"/>
              </a:rPr>
              <a:t>Escola como proteção contra a violência</a:t>
            </a:r>
            <a:endParaRPr lang="pt-BR"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0" name="CaixaDeTexto 9">
            <a:extLst>
              <a:ext uri="{FF2B5EF4-FFF2-40B4-BE49-F238E27FC236}">
                <a16:creationId xmlns:a16="http://schemas.microsoft.com/office/drawing/2014/main" id="{D63D0D4E-3233-49EA-98F7-AC7B46889C9D}"/>
              </a:ext>
            </a:extLst>
          </p:cNvPr>
          <p:cNvSpPr txBox="1"/>
          <p:nvPr/>
        </p:nvSpPr>
        <p:spPr>
          <a:xfrm>
            <a:off x="5274981" y="5715954"/>
            <a:ext cx="6513748"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pt-BR" sz="2400" b="1" i="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Roboto" panose="02000000000000000000" pitchFamily="2" charset="0"/>
              </a:rPr>
              <a:t>Escola como espaço de pluralidade de visões</a:t>
            </a:r>
            <a:endParaRPr lang="pt-BR"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4" name="CaixaDeTexto 13">
            <a:extLst>
              <a:ext uri="{FF2B5EF4-FFF2-40B4-BE49-F238E27FC236}">
                <a16:creationId xmlns:a16="http://schemas.microsoft.com/office/drawing/2014/main" id="{E1D80620-BFE7-4FCF-8B1A-9C536B88D9AE}"/>
              </a:ext>
            </a:extLst>
          </p:cNvPr>
          <p:cNvSpPr txBox="1"/>
          <p:nvPr/>
        </p:nvSpPr>
        <p:spPr>
          <a:xfrm>
            <a:off x="944838" y="680381"/>
            <a:ext cx="6516253"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pt-BR" sz="2400" b="1" i="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latin typeface="Roboto" panose="02000000000000000000" pitchFamily="2" charset="0"/>
              </a:rPr>
              <a:t>Escola como espaço de aprendizagem</a:t>
            </a:r>
            <a:endParaRPr lang="pt-BR" sz="2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ndParaRPr>
          </a:p>
        </p:txBody>
      </p:sp>
      <p:sp>
        <p:nvSpPr>
          <p:cNvPr id="16" name="Oval 7">
            <a:extLst>
              <a:ext uri="{FF2B5EF4-FFF2-40B4-BE49-F238E27FC236}">
                <a16:creationId xmlns:a16="http://schemas.microsoft.com/office/drawing/2014/main" id="{ECCA2E2F-25AF-4F49-AA7C-90CA7B893588}"/>
              </a:ext>
            </a:extLst>
          </p:cNvPr>
          <p:cNvSpPr/>
          <p:nvPr/>
        </p:nvSpPr>
        <p:spPr>
          <a:xfrm>
            <a:off x="236722" y="680381"/>
            <a:ext cx="581507"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000" b="1" dirty="0">
                <a:latin typeface="Segoe UI" panose="020B0502040204020203" pitchFamily="34" charset="0"/>
                <a:cs typeface="Segoe UI" panose="020B0502040204020203" pitchFamily="34" charset="0"/>
              </a:rPr>
              <a:t>1</a:t>
            </a:r>
          </a:p>
        </p:txBody>
      </p:sp>
      <p:sp>
        <p:nvSpPr>
          <p:cNvPr id="17" name="Oval 7">
            <a:extLst>
              <a:ext uri="{FF2B5EF4-FFF2-40B4-BE49-F238E27FC236}">
                <a16:creationId xmlns:a16="http://schemas.microsoft.com/office/drawing/2014/main" id="{707850B3-BE3D-4211-A76E-57467525E4EF}"/>
              </a:ext>
            </a:extLst>
          </p:cNvPr>
          <p:cNvSpPr/>
          <p:nvPr/>
        </p:nvSpPr>
        <p:spPr>
          <a:xfrm>
            <a:off x="1233184" y="2331919"/>
            <a:ext cx="581507"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000" b="1" dirty="0">
                <a:latin typeface="Segoe UI" panose="020B0502040204020203" pitchFamily="34" charset="0"/>
                <a:cs typeface="Segoe UI" panose="020B0502040204020203" pitchFamily="34" charset="0"/>
              </a:rPr>
              <a:t>2</a:t>
            </a:r>
          </a:p>
        </p:txBody>
      </p:sp>
      <p:sp>
        <p:nvSpPr>
          <p:cNvPr id="18" name="Oval 7">
            <a:extLst>
              <a:ext uri="{FF2B5EF4-FFF2-40B4-BE49-F238E27FC236}">
                <a16:creationId xmlns:a16="http://schemas.microsoft.com/office/drawing/2014/main" id="{1D28CE56-3A4A-49DC-AA38-A4E20CCBC964}"/>
              </a:ext>
            </a:extLst>
          </p:cNvPr>
          <p:cNvSpPr/>
          <p:nvPr/>
        </p:nvSpPr>
        <p:spPr>
          <a:xfrm>
            <a:off x="3019780" y="4023937"/>
            <a:ext cx="581507"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000" b="1" dirty="0">
                <a:latin typeface="Segoe UI" panose="020B0502040204020203" pitchFamily="34" charset="0"/>
                <a:cs typeface="Segoe UI" panose="020B0502040204020203" pitchFamily="34" charset="0"/>
              </a:rPr>
              <a:t>3</a:t>
            </a:r>
          </a:p>
        </p:txBody>
      </p:sp>
      <p:sp>
        <p:nvSpPr>
          <p:cNvPr id="19" name="Oval 7">
            <a:extLst>
              <a:ext uri="{FF2B5EF4-FFF2-40B4-BE49-F238E27FC236}">
                <a16:creationId xmlns:a16="http://schemas.microsoft.com/office/drawing/2014/main" id="{2604F76F-E81F-40F8-A127-C85166E74B06}"/>
              </a:ext>
            </a:extLst>
          </p:cNvPr>
          <p:cNvSpPr/>
          <p:nvPr/>
        </p:nvSpPr>
        <p:spPr>
          <a:xfrm>
            <a:off x="4426549" y="5715953"/>
            <a:ext cx="581507" cy="46166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000" b="1" dirty="0">
                <a:latin typeface="Segoe UI" panose="020B0502040204020203" pitchFamily="34" charset="0"/>
                <a:cs typeface="Segoe UI" panose="020B0502040204020203" pitchFamily="34" charset="0"/>
              </a:rPr>
              <a:t>4</a:t>
            </a:r>
          </a:p>
        </p:txBody>
      </p:sp>
    </p:spTree>
    <p:extLst>
      <p:ext uri="{BB962C8B-B14F-4D97-AF65-F5344CB8AC3E}">
        <p14:creationId xmlns:p14="http://schemas.microsoft.com/office/powerpoint/2010/main" val="210241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4" grpId="0" animBg="1"/>
      <p:bldP spid="16" grpId="0" animBg="1"/>
      <p:bldP spid="17" grpId="0" animBg="1"/>
      <p:bldP spid="18" grpId="0" animBg="1"/>
      <p:bldP spid="1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C824B-4279-4D47-92DD-71F5353FAA23}"/>
              </a:ext>
            </a:extLst>
          </p:cNvPr>
          <p:cNvSpPr>
            <a:spLocks noGrp="1"/>
          </p:cNvSpPr>
          <p:nvPr>
            <p:ph type="title"/>
          </p:nvPr>
        </p:nvSpPr>
        <p:spPr>
          <a:xfrm>
            <a:off x="283308" y="169573"/>
            <a:ext cx="10515600" cy="1325563"/>
          </a:xfrm>
        </p:spPr>
        <p:txBody>
          <a:bodyPr rtlCol="0"/>
          <a:lstStyle/>
          <a:p>
            <a:pPr rtl="0"/>
            <a:r>
              <a:rPr lang="pt-BR" b="1" dirty="0">
                <a:latin typeface="Franklin Gothic Book" panose="020B0503020102020204" pitchFamily="34" charset="0"/>
                <a:cs typeface="Segoe UI" panose="020B0502040204020203" pitchFamily="34" charset="0"/>
              </a:rPr>
              <a:t>Marco Jurídico</a:t>
            </a:r>
            <a:r>
              <a:rPr lang="pt-BR" dirty="0">
                <a:latin typeface="Franklin Gothic Book" panose="020B0503020102020204" pitchFamily="34" charset="0"/>
                <a:cs typeface="Segoe UI" panose="020B0502040204020203" pitchFamily="34" charset="0"/>
              </a:rPr>
              <a:t> para o ensino domiciliar</a:t>
            </a:r>
          </a:p>
        </p:txBody>
      </p:sp>
      <p:sp>
        <p:nvSpPr>
          <p:cNvPr id="8" name="Oval 7">
            <a:extLst>
              <a:ext uri="{FF2B5EF4-FFF2-40B4-BE49-F238E27FC236}">
                <a16:creationId xmlns:a16="http://schemas.microsoft.com/office/drawing/2014/main" id="{E5585411-DE61-42EC-8DAB-BA853F129791}"/>
              </a:ext>
            </a:extLst>
          </p:cNvPr>
          <p:cNvSpPr/>
          <p:nvPr/>
        </p:nvSpPr>
        <p:spPr>
          <a:xfrm>
            <a:off x="363331" y="149513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600" b="1">
                <a:latin typeface="Segoe UI" panose="020B0502040204020203" pitchFamily="34" charset="0"/>
                <a:cs typeface="Segoe UI" panose="020B0502040204020203" pitchFamily="34" charset="0"/>
              </a:rPr>
              <a:t>1</a:t>
            </a:r>
          </a:p>
        </p:txBody>
      </p:sp>
      <p:pic>
        <p:nvPicPr>
          <p:cNvPr id="13" name="Imagem 12">
            <a:hlinkClick r:id="rId3"/>
            <a:extLst>
              <a:ext uri="{FF2B5EF4-FFF2-40B4-BE49-F238E27FC236}">
                <a16:creationId xmlns:a16="http://schemas.microsoft.com/office/drawing/2014/main" id="{39CD7252-C284-4A16-9F15-A0EFDFDEEDDE}"/>
              </a:ext>
            </a:extLst>
          </p:cNvPr>
          <p:cNvPicPr>
            <a:picLocks noChangeAspect="1"/>
          </p:cNvPicPr>
          <p:nvPr/>
        </p:nvPicPr>
        <p:blipFill>
          <a:blip r:embed="rId4"/>
          <a:stretch>
            <a:fillRect/>
          </a:stretch>
        </p:blipFill>
        <p:spPr>
          <a:xfrm>
            <a:off x="1154574" y="1495136"/>
            <a:ext cx="10515601" cy="4549539"/>
          </a:xfrm>
          <a:prstGeom prst="rect">
            <a:avLst/>
          </a:prstGeom>
        </p:spPr>
      </p:pic>
    </p:spTree>
    <p:extLst>
      <p:ext uri="{BB962C8B-B14F-4D97-AF65-F5344CB8AC3E}">
        <p14:creationId xmlns:p14="http://schemas.microsoft.com/office/powerpoint/2010/main" val="153491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a:extLst>
              <a:ext uri="{FF2B5EF4-FFF2-40B4-BE49-F238E27FC236}">
                <a16:creationId xmlns:a16="http://schemas.microsoft.com/office/drawing/2014/main" id="{AD0F980F-58ED-49E4-A515-516CBC526980}"/>
              </a:ext>
            </a:extLst>
          </p:cNvPr>
          <p:cNvPicPr>
            <a:picLocks noChangeAspect="1"/>
          </p:cNvPicPr>
          <p:nvPr/>
        </p:nvPicPr>
        <p:blipFill>
          <a:blip r:embed="rId3"/>
          <a:stretch>
            <a:fillRect/>
          </a:stretch>
        </p:blipFill>
        <p:spPr>
          <a:xfrm>
            <a:off x="177868" y="206858"/>
            <a:ext cx="5210175" cy="904875"/>
          </a:xfrm>
          <a:prstGeom prst="rect">
            <a:avLst/>
          </a:prstGeom>
        </p:spPr>
      </p:pic>
      <p:pic>
        <p:nvPicPr>
          <p:cNvPr id="7" name="Imagem 6">
            <a:extLst>
              <a:ext uri="{FF2B5EF4-FFF2-40B4-BE49-F238E27FC236}">
                <a16:creationId xmlns:a16="http://schemas.microsoft.com/office/drawing/2014/main" id="{129E8097-E8FE-4583-A153-36F0B86624B4}"/>
              </a:ext>
            </a:extLst>
          </p:cNvPr>
          <p:cNvPicPr>
            <a:picLocks noChangeAspect="1"/>
          </p:cNvPicPr>
          <p:nvPr/>
        </p:nvPicPr>
        <p:blipFill>
          <a:blip r:embed="rId4"/>
          <a:stretch>
            <a:fillRect/>
          </a:stretch>
        </p:blipFill>
        <p:spPr>
          <a:xfrm>
            <a:off x="95250" y="1709530"/>
            <a:ext cx="12001500" cy="4518991"/>
          </a:xfrm>
          <a:prstGeom prst="rect">
            <a:avLst/>
          </a:prstGeom>
        </p:spPr>
      </p:pic>
      <p:graphicFrame>
        <p:nvGraphicFramePr>
          <p:cNvPr id="8" name="Tabela 7">
            <a:extLst>
              <a:ext uri="{FF2B5EF4-FFF2-40B4-BE49-F238E27FC236}">
                <a16:creationId xmlns:a16="http://schemas.microsoft.com/office/drawing/2014/main" id="{2204814C-FC02-4B9D-8021-73C4A2384877}"/>
              </a:ext>
            </a:extLst>
          </p:cNvPr>
          <p:cNvGraphicFramePr>
            <a:graphicFrameLocks noGrp="1"/>
          </p:cNvGraphicFramePr>
          <p:nvPr>
            <p:extLst>
              <p:ext uri="{D42A27DB-BD31-4B8C-83A1-F6EECF244321}">
                <p14:modId xmlns:p14="http://schemas.microsoft.com/office/powerpoint/2010/main" val="2306968954"/>
              </p:ext>
            </p:extLst>
          </p:nvPr>
        </p:nvGraphicFramePr>
        <p:xfrm>
          <a:off x="8965576" y="742163"/>
          <a:ext cx="1477137" cy="369570"/>
        </p:xfrm>
        <a:graphic>
          <a:graphicData uri="http://schemas.openxmlformats.org/drawingml/2006/table">
            <a:tbl>
              <a:tblPr/>
              <a:tblGrid>
                <a:gridCol w="1477137">
                  <a:extLst>
                    <a:ext uri="{9D8B030D-6E8A-4147-A177-3AD203B41FA5}">
                      <a16:colId xmlns:a16="http://schemas.microsoft.com/office/drawing/2014/main" val="1616181735"/>
                    </a:ext>
                  </a:extLst>
                </a:gridCol>
              </a:tblGrid>
              <a:tr h="188002">
                <a:tc>
                  <a:txBody>
                    <a:bodyPr/>
                    <a:lstStyle/>
                    <a:p>
                      <a:pPr algn="ctr"/>
                      <a:r>
                        <a:rPr lang="pt-BR" b="1" i="0" dirty="0">
                          <a:solidFill>
                            <a:srgbClr val="FFFFFF"/>
                          </a:solidFill>
                          <a:effectLst/>
                        </a:rPr>
                        <a:t>SÃO PAULO</a:t>
                      </a:r>
                      <a:endParaRPr lang="pt-BR" dirty="0">
                        <a:effectLst/>
                      </a:endParaRPr>
                    </a:p>
                  </a:txBody>
                  <a:tcPr marL="47625" marR="47625" marT="47625" marB="47625">
                    <a:lnL>
                      <a:noFill/>
                    </a:lnL>
                    <a:lnR>
                      <a:noFill/>
                    </a:lnR>
                    <a:lnT>
                      <a:noFill/>
                    </a:lnT>
                    <a:lnB>
                      <a:noFill/>
                    </a:lnB>
                    <a:solidFill>
                      <a:srgbClr val="999999"/>
                    </a:solidFill>
                  </a:tcPr>
                </a:tc>
                <a:extLst>
                  <a:ext uri="{0D108BD9-81ED-4DB2-BD59-A6C34878D82A}">
                    <a16:rowId xmlns:a16="http://schemas.microsoft.com/office/drawing/2014/main" val="3100922335"/>
                  </a:ext>
                </a:extLst>
              </a:tr>
            </a:tbl>
          </a:graphicData>
        </a:graphic>
      </p:graphicFrame>
    </p:spTree>
    <p:extLst>
      <p:ext uri="{BB962C8B-B14F-4D97-AF65-F5344CB8AC3E}">
        <p14:creationId xmlns:p14="http://schemas.microsoft.com/office/powerpoint/2010/main" val="345652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9180DE06-7362-4888-AADA-7AADD57AC4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2218698" y="2733627"/>
            <a:ext cx="1340409" cy="5777807"/>
            <a:chOff x="329184" y="2"/>
            <a:chExt cx="524256" cy="5777807"/>
          </a:xfrm>
        </p:grpSpPr>
        <p:cxnSp>
          <p:nvCxnSpPr>
            <p:cNvPr id="32" name="Straight Connector 31">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2"/>
              <a:ext cx="524256" cy="56667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Rectangle 34">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372533"/>
            <a:ext cx="6116779" cy="606872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Elemento gráfico 10" descr="Livros na prateleira">
            <a:extLst>
              <a:ext uri="{FF2B5EF4-FFF2-40B4-BE49-F238E27FC236}">
                <a16:creationId xmlns:a16="http://schemas.microsoft.com/office/drawing/2014/main" id="{18A239E6-97C0-4A74-8E7A-C9FD39A8C92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88" y="623888"/>
            <a:ext cx="2768600" cy="2768600"/>
          </a:xfrm>
          <a:prstGeom prst="rect">
            <a:avLst/>
          </a:prstGeom>
        </p:spPr>
      </p:pic>
      <p:pic>
        <p:nvPicPr>
          <p:cNvPr id="5" name="Elemento gráfico 4" descr="Chat">
            <a:extLst>
              <a:ext uri="{FF2B5EF4-FFF2-40B4-BE49-F238E27FC236}">
                <a16:creationId xmlns:a16="http://schemas.microsoft.com/office/drawing/2014/main" id="{EB71843F-0A0B-4317-B205-4B0A0B97C0F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41388" y="3460750"/>
            <a:ext cx="2768600" cy="2771775"/>
          </a:xfrm>
          <a:prstGeom prst="rect">
            <a:avLst/>
          </a:prstGeom>
        </p:spPr>
      </p:pic>
      <p:pic>
        <p:nvPicPr>
          <p:cNvPr id="7" name="Elemento gráfico 6" descr="Quadro-negro">
            <a:extLst>
              <a:ext uri="{FF2B5EF4-FFF2-40B4-BE49-F238E27FC236}">
                <a16:creationId xmlns:a16="http://schemas.microsoft.com/office/drawing/2014/main" id="{2696A1A4-8E43-47F6-A6DC-A9ADAB053D8B}"/>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778250" y="623888"/>
            <a:ext cx="2771775" cy="2768600"/>
          </a:xfrm>
          <a:prstGeom prst="rect">
            <a:avLst/>
          </a:prstGeom>
        </p:spPr>
      </p:pic>
      <p:pic>
        <p:nvPicPr>
          <p:cNvPr id="9" name="Elemento gráfico 8" descr="Livro aberto">
            <a:extLst>
              <a:ext uri="{FF2B5EF4-FFF2-40B4-BE49-F238E27FC236}">
                <a16:creationId xmlns:a16="http://schemas.microsoft.com/office/drawing/2014/main" id="{93E427C7-0218-4592-82DA-2431E4BF875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778250" y="3460750"/>
            <a:ext cx="2771775" cy="2771775"/>
          </a:xfrm>
          <a:prstGeom prst="rect">
            <a:avLst/>
          </a:prstGeom>
        </p:spPr>
      </p:pic>
      <p:sp>
        <p:nvSpPr>
          <p:cNvPr id="2" name="Título 1">
            <a:extLst>
              <a:ext uri="{FF2B5EF4-FFF2-40B4-BE49-F238E27FC236}">
                <a16:creationId xmlns:a16="http://schemas.microsoft.com/office/drawing/2014/main" id="{E561AC0E-7195-4ACF-AA0A-5E2923A987F7}"/>
              </a:ext>
            </a:extLst>
          </p:cNvPr>
          <p:cNvSpPr>
            <a:spLocks noGrp="1"/>
          </p:cNvSpPr>
          <p:nvPr>
            <p:ph type="ctrTitle"/>
          </p:nvPr>
        </p:nvSpPr>
        <p:spPr>
          <a:xfrm>
            <a:off x="7331383" y="2570502"/>
            <a:ext cx="4171994" cy="1643972"/>
          </a:xfrm>
        </p:spPr>
        <p:txBody>
          <a:bodyPr rtlCol="0">
            <a:normAutofit fontScale="90000"/>
          </a:bodyPr>
          <a:lstStyle/>
          <a:p>
            <a:pPr rtl="0"/>
            <a:r>
              <a:rPr lang="pt-BR" dirty="0">
                <a:latin typeface="Franklin Gothic Book" panose="020B0503020102020204" pitchFamily="34" charset="0"/>
                <a:cs typeface="Segoe UI" panose="020B0502040204020203" pitchFamily="34" charset="0"/>
              </a:rPr>
              <a:t>Muito obrigado!</a:t>
            </a:r>
          </a:p>
        </p:txBody>
      </p:sp>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E5079-B185-4DE0-AF2C-AE4B7709FBC3}"/>
              </a:ext>
            </a:extLst>
          </p:cNvPr>
          <p:cNvSpPr>
            <a:spLocks noGrp="1"/>
          </p:cNvSpPr>
          <p:nvPr>
            <p:ph type="title"/>
          </p:nvPr>
        </p:nvSpPr>
        <p:spPr>
          <a:xfrm>
            <a:off x="325241" y="229115"/>
            <a:ext cx="10833089" cy="857564"/>
          </a:xfrm>
        </p:spPr>
        <p:txBody>
          <a:bodyPr rtlCol="0" anchor="ctr">
            <a:normAutofit/>
          </a:bodyPr>
          <a:lstStyle/>
          <a:p>
            <a:r>
              <a:rPr lang="pt-BR" dirty="0">
                <a:latin typeface="Franklin Gothic Book" panose="020B0503020102020204" pitchFamily="34" charset="0"/>
                <a:cs typeface="Segoe UI" panose="020B0502040204020203" pitchFamily="34" charset="0"/>
              </a:rPr>
              <a:t>Pontos da Decisão do STF no </a:t>
            </a:r>
            <a:r>
              <a:rPr lang="pt-BR" b="1" i="0" dirty="0">
                <a:solidFill>
                  <a:srgbClr val="00A6E6"/>
                </a:solidFill>
                <a:effectLst/>
                <a:latin typeface="Muli"/>
                <a:hlinkClick r:id="rId3"/>
              </a:rPr>
              <a:t>RE 888815</a:t>
            </a:r>
            <a:endParaRPr lang="pt-BR" dirty="0">
              <a:latin typeface="Franklin Gothic Book" panose="020B0503020102020204" pitchFamily="34" charset="0"/>
              <a:cs typeface="Segoe UI" panose="020B0502040204020203" pitchFamily="34" charset="0"/>
            </a:endParaRPr>
          </a:p>
        </p:txBody>
      </p:sp>
      <p:sp>
        <p:nvSpPr>
          <p:cNvPr id="3" name="Espaço Reservado para Conteúdo 2">
            <a:extLst>
              <a:ext uri="{FF2B5EF4-FFF2-40B4-BE49-F238E27FC236}">
                <a16:creationId xmlns:a16="http://schemas.microsoft.com/office/drawing/2014/main" id="{89B4E0E8-07C8-4A23-99E2-20D6DFD6FA7A}"/>
              </a:ext>
            </a:extLst>
          </p:cNvPr>
          <p:cNvSpPr>
            <a:spLocks noGrp="1"/>
          </p:cNvSpPr>
          <p:nvPr>
            <p:ph idx="1"/>
          </p:nvPr>
        </p:nvSpPr>
        <p:spPr>
          <a:xfrm>
            <a:off x="325241" y="1496291"/>
            <a:ext cx="6764673" cy="4851499"/>
          </a:xfrm>
        </p:spPr>
        <p:txBody>
          <a:bodyPr vert="horz" lIns="91440" tIns="45720" rIns="91440" bIns="45720" rtlCol="0" anchor="t">
            <a:noAutofit/>
          </a:bodyPr>
          <a:lstStyle/>
          <a:p>
            <a:pPr marL="0" indent="0" algn="just" rtl="0">
              <a:buNone/>
            </a:pPr>
            <a:r>
              <a:rPr lang="pt-BR" sz="1800" b="0" i="0" dirty="0">
                <a:solidFill>
                  <a:srgbClr val="000000"/>
                </a:solidFill>
                <a:effectLst/>
                <a:latin typeface="Muli"/>
              </a:rPr>
              <a:t>1. A educação é um direito fundamental relacionado à dignidade da pessoa humana e à própria cidadania, pois exerce dupla função: de um lado, qualifica a comunidade como um todo, tornando-a esclarecida, politizada, desenvolvida (CIDADANIA); de outro, dignifica o indivíduo, verdadeiro titular desse direito subjetivo fundamental (DIGNIDADE DA PESSOA HUMANA). No caso da educação básica obrigatória (CF, art. 208, I), os titulares desse direito indisponível à educação são as crianças e adolescentes em idade escolar. </a:t>
            </a:r>
          </a:p>
          <a:p>
            <a:pPr marL="0" indent="0" algn="just" rtl="0">
              <a:buNone/>
            </a:pPr>
            <a:endParaRPr lang="pt-BR" sz="1800" b="0" i="0" dirty="0">
              <a:solidFill>
                <a:srgbClr val="000000"/>
              </a:solidFill>
              <a:effectLst/>
              <a:latin typeface="Muli"/>
            </a:endParaRPr>
          </a:p>
          <a:p>
            <a:pPr marL="0" indent="0" algn="just" rtl="0">
              <a:buNone/>
            </a:pPr>
            <a:r>
              <a:rPr lang="pt-BR" sz="1800" b="0" i="0" dirty="0">
                <a:solidFill>
                  <a:srgbClr val="000000"/>
                </a:solidFill>
                <a:effectLst/>
                <a:latin typeface="Muli"/>
              </a:rPr>
              <a:t>2. É dever da família, sociedade e Estado assegurar à criança, ao adolescente e ao jovem, com absoluta prioridade, a educação. A Constituição Federal consagrou o dever de solidariedade entre a família e o Estado como núcleo principal à formação educacional das crianças, jovens e adolescentes com a dupla finalidade de defesa integral dos direitos das crianças e dos adolescentes e sua formação em cidadania, para que o Brasil possa vencer o grande desafio de uma educação melhor para as novas gerações, imprescindível para os países que se querem ver desenvolvidos.</a:t>
            </a:r>
          </a:p>
        </p:txBody>
      </p:sp>
      <p:pic>
        <p:nvPicPr>
          <p:cNvPr id="8" name="Espaço Reservado para Conteúdo 4">
            <a:extLst>
              <a:ext uri="{FF2B5EF4-FFF2-40B4-BE49-F238E27FC236}">
                <a16:creationId xmlns:a16="http://schemas.microsoft.com/office/drawing/2014/main" id="{17062073-5027-4AA3-AB16-4D2C8C505A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882630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E5079-B185-4DE0-AF2C-AE4B7709FBC3}"/>
              </a:ext>
            </a:extLst>
          </p:cNvPr>
          <p:cNvSpPr>
            <a:spLocks noGrp="1"/>
          </p:cNvSpPr>
          <p:nvPr>
            <p:ph type="title"/>
          </p:nvPr>
        </p:nvSpPr>
        <p:spPr>
          <a:xfrm>
            <a:off x="325241" y="229115"/>
            <a:ext cx="10833089" cy="857564"/>
          </a:xfrm>
        </p:spPr>
        <p:txBody>
          <a:bodyPr rtlCol="0" anchor="ctr">
            <a:normAutofit/>
          </a:bodyPr>
          <a:lstStyle/>
          <a:p>
            <a:r>
              <a:rPr lang="pt-BR" dirty="0">
                <a:latin typeface="Franklin Gothic Book" panose="020B0503020102020204" pitchFamily="34" charset="0"/>
                <a:cs typeface="Segoe UI" panose="020B0502040204020203" pitchFamily="34" charset="0"/>
              </a:rPr>
              <a:t>Pontos da Decisão do STF no </a:t>
            </a:r>
            <a:r>
              <a:rPr lang="pt-BR" b="1" i="0" dirty="0">
                <a:solidFill>
                  <a:srgbClr val="00A6E6"/>
                </a:solidFill>
                <a:effectLst/>
                <a:latin typeface="Muli"/>
                <a:hlinkClick r:id="rId3"/>
              </a:rPr>
              <a:t>RE 888815</a:t>
            </a:r>
            <a:endParaRPr lang="pt-BR" dirty="0">
              <a:latin typeface="Franklin Gothic Book" panose="020B0503020102020204" pitchFamily="34" charset="0"/>
              <a:cs typeface="Segoe UI" panose="020B0502040204020203" pitchFamily="34" charset="0"/>
            </a:endParaRPr>
          </a:p>
        </p:txBody>
      </p:sp>
      <p:sp>
        <p:nvSpPr>
          <p:cNvPr id="3" name="Espaço Reservado para Conteúdo 2">
            <a:extLst>
              <a:ext uri="{FF2B5EF4-FFF2-40B4-BE49-F238E27FC236}">
                <a16:creationId xmlns:a16="http://schemas.microsoft.com/office/drawing/2014/main" id="{89B4E0E8-07C8-4A23-99E2-20D6DFD6FA7A}"/>
              </a:ext>
            </a:extLst>
          </p:cNvPr>
          <p:cNvSpPr>
            <a:spLocks noGrp="1"/>
          </p:cNvSpPr>
          <p:nvPr>
            <p:ph idx="1"/>
          </p:nvPr>
        </p:nvSpPr>
        <p:spPr>
          <a:xfrm>
            <a:off x="272232" y="1263177"/>
            <a:ext cx="6738169" cy="5225327"/>
          </a:xfrm>
        </p:spPr>
        <p:txBody>
          <a:bodyPr vert="horz" lIns="91440" tIns="45720" rIns="91440" bIns="45720" rtlCol="0" anchor="t">
            <a:noAutofit/>
          </a:bodyPr>
          <a:lstStyle/>
          <a:p>
            <a:pPr marL="0" indent="0" algn="just" rtl="0">
              <a:buNone/>
            </a:pPr>
            <a:r>
              <a:rPr lang="pt-BR" sz="1800" b="0" i="0" dirty="0">
                <a:solidFill>
                  <a:srgbClr val="000000"/>
                </a:solidFill>
                <a:effectLst/>
                <a:latin typeface="Muli"/>
              </a:rPr>
              <a:t>3. A Constituição Federal </a:t>
            </a:r>
            <a:r>
              <a:rPr lang="pt-BR" sz="1800" b="1" i="1" u="sng" dirty="0">
                <a:solidFill>
                  <a:srgbClr val="000000"/>
                </a:solidFill>
                <a:effectLst/>
                <a:latin typeface="Muli"/>
              </a:rPr>
              <a:t>não veda de forma absoluta</a:t>
            </a:r>
            <a:r>
              <a:rPr lang="pt-BR" sz="1800" b="0" i="0" dirty="0">
                <a:solidFill>
                  <a:srgbClr val="000000"/>
                </a:solidFill>
                <a:effectLst/>
                <a:latin typeface="Muli"/>
              </a:rPr>
              <a:t> o ensino domiciliar, </a:t>
            </a:r>
            <a:r>
              <a:rPr lang="pt-BR" sz="1800" b="1" i="1" u="sng" dirty="0">
                <a:solidFill>
                  <a:srgbClr val="000000"/>
                </a:solidFill>
                <a:effectLst/>
                <a:latin typeface="Muli"/>
              </a:rPr>
              <a:t>mas proíbe qualquer de suas espécies que não respeite o dever de solidariedade entre a família e o Estado</a:t>
            </a:r>
            <a:r>
              <a:rPr lang="pt-BR" sz="1800" b="0" i="0" dirty="0">
                <a:solidFill>
                  <a:srgbClr val="000000"/>
                </a:solidFill>
                <a:effectLst/>
                <a:latin typeface="Muli"/>
              </a:rPr>
              <a:t> como núcleo principal à formação educacional das crianças, jovens e adolescentes. São inconstitucionais, portanto, as espécies de: </a:t>
            </a:r>
            <a:r>
              <a:rPr lang="pt-BR" sz="1800" b="1" i="1" u="sng" dirty="0" err="1">
                <a:solidFill>
                  <a:srgbClr val="000000"/>
                </a:solidFill>
                <a:effectLst/>
                <a:latin typeface="Muli"/>
              </a:rPr>
              <a:t>unschooling</a:t>
            </a:r>
            <a:r>
              <a:rPr lang="pt-BR" sz="1800" b="1" i="1" u="sng" dirty="0">
                <a:solidFill>
                  <a:srgbClr val="000000"/>
                </a:solidFill>
                <a:effectLst/>
                <a:latin typeface="Muli"/>
              </a:rPr>
              <a:t> radical</a:t>
            </a:r>
            <a:r>
              <a:rPr lang="pt-BR" sz="1800" b="0" i="0" dirty="0">
                <a:solidFill>
                  <a:srgbClr val="000000"/>
                </a:solidFill>
                <a:effectLst/>
                <a:latin typeface="Muli"/>
              </a:rPr>
              <a:t> (</a:t>
            </a:r>
            <a:r>
              <a:rPr lang="pt-BR" sz="1800" b="0" i="0" dirty="0" err="1">
                <a:solidFill>
                  <a:srgbClr val="000000"/>
                </a:solidFill>
                <a:effectLst/>
                <a:latin typeface="Muli"/>
              </a:rPr>
              <a:t>desescolarização</a:t>
            </a:r>
            <a:r>
              <a:rPr lang="pt-BR" sz="1800" b="0" i="0" dirty="0">
                <a:solidFill>
                  <a:srgbClr val="000000"/>
                </a:solidFill>
                <a:effectLst/>
                <a:latin typeface="Muli"/>
              </a:rPr>
              <a:t> radical), </a:t>
            </a:r>
            <a:r>
              <a:rPr lang="pt-BR" sz="1800" b="1" i="1" u="sng" dirty="0" err="1">
                <a:solidFill>
                  <a:srgbClr val="000000"/>
                </a:solidFill>
                <a:effectLst/>
                <a:latin typeface="Muli"/>
              </a:rPr>
              <a:t>unschooling</a:t>
            </a:r>
            <a:r>
              <a:rPr lang="pt-BR" sz="1800" b="1" i="1" u="sng" dirty="0">
                <a:solidFill>
                  <a:srgbClr val="000000"/>
                </a:solidFill>
                <a:effectLst/>
                <a:latin typeface="Muli"/>
              </a:rPr>
              <a:t> moderado</a:t>
            </a:r>
            <a:r>
              <a:rPr lang="pt-BR" sz="1800" b="0" i="0" dirty="0">
                <a:solidFill>
                  <a:srgbClr val="000000"/>
                </a:solidFill>
                <a:effectLst/>
                <a:latin typeface="Muli"/>
              </a:rPr>
              <a:t> (</a:t>
            </a:r>
            <a:r>
              <a:rPr lang="pt-BR" sz="1800" b="0" i="0" dirty="0" err="1">
                <a:solidFill>
                  <a:srgbClr val="000000"/>
                </a:solidFill>
                <a:effectLst/>
                <a:latin typeface="Muli"/>
              </a:rPr>
              <a:t>desescolarização</a:t>
            </a:r>
            <a:r>
              <a:rPr lang="pt-BR" sz="1800" b="0" i="0" dirty="0">
                <a:solidFill>
                  <a:srgbClr val="000000"/>
                </a:solidFill>
                <a:effectLst/>
                <a:latin typeface="Muli"/>
              </a:rPr>
              <a:t> moderada) e </a:t>
            </a:r>
            <a:r>
              <a:rPr lang="pt-BR" sz="1800" b="1" i="1" u="sng" dirty="0" err="1">
                <a:solidFill>
                  <a:srgbClr val="000000"/>
                </a:solidFill>
                <a:effectLst/>
                <a:latin typeface="Muli"/>
              </a:rPr>
              <a:t>homeschooling</a:t>
            </a:r>
            <a:r>
              <a:rPr lang="pt-BR" sz="1800" b="1" i="1" u="sng" dirty="0">
                <a:solidFill>
                  <a:srgbClr val="000000"/>
                </a:solidFill>
                <a:effectLst/>
                <a:latin typeface="Muli"/>
              </a:rPr>
              <a:t> puro</a:t>
            </a:r>
            <a:r>
              <a:rPr lang="pt-BR" sz="1800" b="0" i="0" dirty="0">
                <a:solidFill>
                  <a:srgbClr val="000000"/>
                </a:solidFill>
                <a:effectLst/>
                <a:latin typeface="Muli"/>
              </a:rPr>
              <a:t>, em qualquer de suas variações. </a:t>
            </a:r>
          </a:p>
          <a:p>
            <a:pPr marL="0" indent="0" algn="just" rtl="0">
              <a:buNone/>
            </a:pPr>
            <a:endParaRPr lang="pt-BR" sz="1800" dirty="0">
              <a:solidFill>
                <a:srgbClr val="000000"/>
              </a:solidFill>
              <a:latin typeface="Muli"/>
            </a:endParaRPr>
          </a:p>
          <a:p>
            <a:pPr marL="0" indent="0" algn="just" rtl="0">
              <a:buNone/>
            </a:pPr>
            <a:r>
              <a:rPr lang="pt-BR" sz="1800" b="0" i="0" dirty="0">
                <a:solidFill>
                  <a:srgbClr val="000000"/>
                </a:solidFill>
                <a:effectLst/>
                <a:latin typeface="Muli"/>
              </a:rPr>
              <a:t>4. O ensino domiciliar não é um direito público subjetivo do aluno ou de sua família, porém não é vedada constitucionalmente sua criação por meio de </a:t>
            </a:r>
            <a:r>
              <a:rPr lang="pt-BR" sz="1800" b="1" i="1" u="sng" dirty="0">
                <a:solidFill>
                  <a:srgbClr val="000000"/>
                </a:solidFill>
                <a:effectLst/>
                <a:latin typeface="Muli"/>
              </a:rPr>
              <a:t>lei federal</a:t>
            </a:r>
            <a:r>
              <a:rPr lang="pt-BR" sz="1800" b="0" i="0" dirty="0">
                <a:solidFill>
                  <a:srgbClr val="000000"/>
                </a:solidFill>
                <a:effectLst/>
                <a:latin typeface="Muli"/>
              </a:rPr>
              <a:t>, </a:t>
            </a:r>
            <a:r>
              <a:rPr lang="pt-BR" sz="1800" b="1" i="1" u="sng" dirty="0">
                <a:solidFill>
                  <a:srgbClr val="000000"/>
                </a:solidFill>
                <a:effectLst/>
                <a:latin typeface="Muli"/>
              </a:rPr>
              <a:t>editada pelo Congresso Nacional</a:t>
            </a:r>
            <a:r>
              <a:rPr lang="pt-BR" sz="1800" b="0" i="0" dirty="0">
                <a:solidFill>
                  <a:srgbClr val="000000"/>
                </a:solidFill>
                <a:effectLst/>
                <a:latin typeface="Muli"/>
              </a:rPr>
              <a:t>, na modalidade </a:t>
            </a:r>
            <a:r>
              <a:rPr lang="pt-BR" sz="1800" b="1" i="1" u="sng" dirty="0">
                <a:solidFill>
                  <a:srgbClr val="000000"/>
                </a:solidFill>
                <a:effectLst/>
                <a:latin typeface="Muli"/>
              </a:rPr>
              <a:t>“utilitarista”</a:t>
            </a:r>
            <a:r>
              <a:rPr lang="pt-BR" sz="1800" b="0" i="0" dirty="0">
                <a:solidFill>
                  <a:srgbClr val="000000"/>
                </a:solidFill>
                <a:effectLst/>
                <a:latin typeface="Muli"/>
              </a:rPr>
              <a:t> ou </a:t>
            </a:r>
            <a:r>
              <a:rPr lang="pt-BR" sz="1800" b="1" i="1" u="sng" dirty="0">
                <a:solidFill>
                  <a:srgbClr val="000000"/>
                </a:solidFill>
                <a:effectLst/>
                <a:latin typeface="Muli"/>
              </a:rPr>
              <a:t>“por conveniência circunstancial”</a:t>
            </a:r>
            <a:r>
              <a:rPr lang="pt-BR" sz="1800" b="0" i="0" dirty="0">
                <a:solidFill>
                  <a:srgbClr val="000000"/>
                </a:solidFill>
                <a:effectLst/>
                <a:latin typeface="Muli"/>
              </a:rPr>
              <a:t>, </a:t>
            </a:r>
            <a:r>
              <a:rPr lang="pt-BR" sz="1800" b="0" i="1" dirty="0">
                <a:solidFill>
                  <a:srgbClr val="000000"/>
                </a:solidFill>
                <a:effectLst/>
                <a:highlight>
                  <a:srgbClr val="FFFF00"/>
                </a:highlight>
                <a:latin typeface="Muli"/>
              </a:rPr>
              <a:t>desde que se cumpra a obrigatoriedade, de 4 a 17 anos, e se respeite o dever solidário Família/Estado,</a:t>
            </a:r>
            <a:r>
              <a:rPr lang="pt-BR" sz="1800" b="0" i="1" dirty="0">
                <a:solidFill>
                  <a:srgbClr val="000000"/>
                </a:solidFill>
                <a:effectLst/>
                <a:latin typeface="Muli"/>
              </a:rPr>
              <a:t> </a:t>
            </a:r>
            <a:r>
              <a:rPr lang="pt-BR" sz="1800" b="0" i="1" dirty="0">
                <a:solidFill>
                  <a:srgbClr val="000000"/>
                </a:solidFill>
                <a:effectLst/>
                <a:highlight>
                  <a:srgbClr val="FFFF00"/>
                </a:highlight>
                <a:latin typeface="Muli"/>
              </a:rPr>
              <a:t>o núcleo básico de matérias acadêmicas,</a:t>
            </a:r>
            <a:r>
              <a:rPr lang="pt-BR" sz="1800" b="0" i="1" dirty="0">
                <a:solidFill>
                  <a:srgbClr val="000000"/>
                </a:solidFill>
                <a:effectLst/>
                <a:latin typeface="Muli"/>
              </a:rPr>
              <a:t> </a:t>
            </a:r>
            <a:r>
              <a:rPr lang="pt-BR" sz="1800" b="0" i="1" dirty="0">
                <a:solidFill>
                  <a:srgbClr val="000000"/>
                </a:solidFill>
                <a:effectLst/>
                <a:highlight>
                  <a:srgbClr val="FFFF00"/>
                </a:highlight>
                <a:latin typeface="Muli"/>
              </a:rPr>
              <a:t>a supervisão,</a:t>
            </a:r>
            <a:r>
              <a:rPr lang="pt-BR" sz="1800" b="0" i="1" dirty="0">
                <a:solidFill>
                  <a:srgbClr val="000000"/>
                </a:solidFill>
                <a:effectLst/>
                <a:latin typeface="Muli"/>
              </a:rPr>
              <a:t> </a:t>
            </a:r>
            <a:r>
              <a:rPr lang="pt-BR" sz="1800" b="0" i="1" dirty="0">
                <a:solidFill>
                  <a:srgbClr val="000000"/>
                </a:solidFill>
                <a:effectLst/>
                <a:highlight>
                  <a:srgbClr val="FFFF00"/>
                </a:highlight>
                <a:latin typeface="Muli"/>
              </a:rPr>
              <a:t>avaliação e</a:t>
            </a:r>
            <a:r>
              <a:rPr lang="pt-BR" sz="1800" b="0" i="1" dirty="0">
                <a:solidFill>
                  <a:srgbClr val="000000"/>
                </a:solidFill>
                <a:effectLst/>
                <a:latin typeface="Muli"/>
              </a:rPr>
              <a:t> </a:t>
            </a:r>
            <a:r>
              <a:rPr lang="pt-BR" sz="1800" b="0" i="1" dirty="0">
                <a:solidFill>
                  <a:srgbClr val="000000"/>
                </a:solidFill>
                <a:effectLst/>
                <a:highlight>
                  <a:srgbClr val="FFFF00"/>
                </a:highlight>
                <a:latin typeface="Muli"/>
              </a:rPr>
              <a:t>fiscalização pelo Poder Público;</a:t>
            </a:r>
            <a:r>
              <a:rPr lang="pt-BR" sz="1800" b="0" i="1" dirty="0">
                <a:solidFill>
                  <a:srgbClr val="000000"/>
                </a:solidFill>
                <a:effectLst/>
                <a:latin typeface="Muli"/>
              </a:rPr>
              <a:t> </a:t>
            </a:r>
            <a:r>
              <a:rPr lang="pt-BR" sz="1800" b="0" i="1" dirty="0">
                <a:solidFill>
                  <a:srgbClr val="000000"/>
                </a:solidFill>
                <a:effectLst/>
                <a:highlight>
                  <a:srgbClr val="FFFF00"/>
                </a:highlight>
                <a:latin typeface="Muli"/>
              </a:rPr>
              <a:t>bem como as demais previsões impostas diretamente pelo texto constitucional, inclusive no tocante às finalidades e objetivos do ensino;</a:t>
            </a:r>
            <a:r>
              <a:rPr lang="pt-BR" sz="1800" b="0" i="1" dirty="0">
                <a:solidFill>
                  <a:srgbClr val="000000"/>
                </a:solidFill>
                <a:effectLst/>
                <a:latin typeface="Muli"/>
              </a:rPr>
              <a:t> </a:t>
            </a:r>
            <a:r>
              <a:rPr lang="pt-BR" sz="1800" b="0" i="1" dirty="0">
                <a:solidFill>
                  <a:srgbClr val="000000"/>
                </a:solidFill>
                <a:effectLst/>
                <a:highlight>
                  <a:srgbClr val="FFFF00"/>
                </a:highlight>
                <a:latin typeface="Muli"/>
              </a:rPr>
              <a:t>em especial, evitar a evasão escolar e garantir a socialização do indivíduo, por meio de ampla convivência familiar e comunitária </a:t>
            </a:r>
            <a:r>
              <a:rPr lang="pt-BR" sz="1800" b="0" i="0" dirty="0">
                <a:solidFill>
                  <a:srgbClr val="000000"/>
                </a:solidFill>
                <a:effectLst/>
                <a:latin typeface="Muli"/>
              </a:rPr>
              <a:t>(CF, art. 227).</a:t>
            </a:r>
            <a:endParaRPr lang="pt-BR" sz="1800" dirty="0">
              <a:latin typeface="Segoe UI" panose="020B0502040204020203" pitchFamily="34" charset="0"/>
              <a:cs typeface="Segoe UI" panose="020B0502040204020203" pitchFamily="34" charset="0"/>
            </a:endParaRPr>
          </a:p>
        </p:txBody>
      </p:sp>
      <p:pic>
        <p:nvPicPr>
          <p:cNvPr id="8" name="Espaço Reservado para Conteúdo 4">
            <a:extLst>
              <a:ext uri="{FF2B5EF4-FFF2-40B4-BE49-F238E27FC236}">
                <a16:creationId xmlns:a16="http://schemas.microsoft.com/office/drawing/2014/main" id="{17062073-5027-4AA3-AB16-4D2C8C505A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2253193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E5079-B185-4DE0-AF2C-AE4B7709FBC3}"/>
              </a:ext>
            </a:extLst>
          </p:cNvPr>
          <p:cNvSpPr>
            <a:spLocks noGrp="1"/>
          </p:cNvSpPr>
          <p:nvPr>
            <p:ph type="title"/>
          </p:nvPr>
        </p:nvSpPr>
        <p:spPr>
          <a:xfrm>
            <a:off x="325241" y="229115"/>
            <a:ext cx="10833089" cy="857564"/>
          </a:xfrm>
        </p:spPr>
        <p:txBody>
          <a:bodyPr rtlCol="0" anchor="ctr">
            <a:normAutofit/>
          </a:bodyPr>
          <a:lstStyle/>
          <a:p>
            <a:r>
              <a:rPr lang="pt-BR" dirty="0">
                <a:latin typeface="Franklin Gothic Book" panose="020B0503020102020204" pitchFamily="34" charset="0"/>
                <a:cs typeface="Segoe UI" panose="020B0502040204020203" pitchFamily="34" charset="0"/>
              </a:rPr>
              <a:t>Algumas conclusões sobre a decisão do STF</a:t>
            </a:r>
          </a:p>
        </p:txBody>
      </p:sp>
      <p:sp>
        <p:nvSpPr>
          <p:cNvPr id="3" name="Espaço Reservado para Conteúdo 2">
            <a:extLst>
              <a:ext uri="{FF2B5EF4-FFF2-40B4-BE49-F238E27FC236}">
                <a16:creationId xmlns:a16="http://schemas.microsoft.com/office/drawing/2014/main" id="{89B4E0E8-07C8-4A23-99E2-20D6DFD6FA7A}"/>
              </a:ext>
            </a:extLst>
          </p:cNvPr>
          <p:cNvSpPr>
            <a:spLocks noGrp="1"/>
          </p:cNvSpPr>
          <p:nvPr>
            <p:ph idx="1"/>
          </p:nvPr>
        </p:nvSpPr>
        <p:spPr>
          <a:xfrm>
            <a:off x="272232" y="1263177"/>
            <a:ext cx="6738169" cy="5225327"/>
          </a:xfrm>
        </p:spPr>
        <p:txBody>
          <a:bodyPr vert="horz" lIns="91440" tIns="45720" rIns="91440" bIns="45720" rtlCol="0" anchor="t">
            <a:noAutofit/>
          </a:bodyPr>
          <a:lstStyle/>
          <a:p>
            <a:pPr marL="0" indent="0" algn="just" rtl="0">
              <a:buNone/>
            </a:pPr>
            <a:r>
              <a:rPr lang="pt-BR" sz="1800" b="0" i="0" dirty="0">
                <a:solidFill>
                  <a:srgbClr val="000000"/>
                </a:solidFill>
                <a:effectLst/>
                <a:latin typeface="Muli"/>
              </a:rPr>
              <a:t>a) o Congresso Nacional, na regulamentação do ensino domiciliar, deverá atender integralmente os princípios e regras concernentes ao direito à educação, sob pena de inconstitucionalidade;</a:t>
            </a:r>
          </a:p>
          <a:p>
            <a:pPr marL="0" indent="0" algn="just" rtl="0">
              <a:buNone/>
            </a:pPr>
            <a:endParaRPr lang="pt-BR" sz="1800" b="0" i="0" dirty="0">
              <a:solidFill>
                <a:srgbClr val="000000"/>
              </a:solidFill>
              <a:effectLst/>
              <a:latin typeface="Muli"/>
            </a:endParaRPr>
          </a:p>
          <a:p>
            <a:pPr marL="0" indent="0" algn="just" rtl="0">
              <a:buNone/>
            </a:pPr>
            <a:endParaRPr lang="pt-BR" sz="1800" b="0" i="0" dirty="0">
              <a:solidFill>
                <a:srgbClr val="000000"/>
              </a:solidFill>
              <a:effectLst/>
              <a:latin typeface="Muli"/>
            </a:endParaRPr>
          </a:p>
          <a:p>
            <a:pPr marL="0" indent="0" algn="just" rtl="0">
              <a:buNone/>
            </a:pPr>
            <a:r>
              <a:rPr lang="pt-BR" sz="1800" b="0" i="0" dirty="0">
                <a:solidFill>
                  <a:srgbClr val="000000"/>
                </a:solidFill>
                <a:effectLst/>
                <a:latin typeface="Muli"/>
              </a:rPr>
              <a:t>b) a lei que vier a ser aprovada terá natureza de norma geral, com implicações na Lei de Diretrizes e Bases da Educação Nacional (Lei 9.394/1996) e no Estatuto da Criança e Adolescente-ECA (Lei 8.069/1990);</a:t>
            </a:r>
          </a:p>
          <a:p>
            <a:pPr marL="0" indent="0" algn="just" rtl="0">
              <a:buNone/>
            </a:pPr>
            <a:endParaRPr lang="pt-BR" sz="1800" b="0" i="0" dirty="0">
              <a:solidFill>
                <a:srgbClr val="000000"/>
              </a:solidFill>
              <a:effectLst/>
              <a:latin typeface="Muli"/>
            </a:endParaRPr>
          </a:p>
          <a:p>
            <a:pPr marL="0" indent="0" algn="just" rtl="0">
              <a:buNone/>
            </a:pPr>
            <a:endParaRPr lang="pt-BR" sz="1800" b="0" i="0" dirty="0">
              <a:solidFill>
                <a:srgbClr val="000000"/>
              </a:solidFill>
              <a:effectLst/>
              <a:latin typeface="Muli"/>
            </a:endParaRPr>
          </a:p>
          <a:p>
            <a:pPr marL="0" indent="0" algn="just" rtl="0">
              <a:buNone/>
            </a:pPr>
            <a:r>
              <a:rPr lang="pt-BR" sz="1800" b="0" i="0" dirty="0">
                <a:solidFill>
                  <a:srgbClr val="000000"/>
                </a:solidFill>
                <a:effectLst/>
                <a:latin typeface="Muli"/>
              </a:rPr>
              <a:t>c) Estados e Municípios, portanto, não têm competência concorrente para regulamentação do ensino domiciliar. Terão competência supletiva para estabelecer regras próprias de autorização, supervisão e fiscalização dessa modalidade apenas e tão somente após a aprovação da referida lei nacional.</a:t>
            </a:r>
            <a:endParaRPr lang="pt-BR" sz="1800" dirty="0">
              <a:latin typeface="Segoe UI" panose="020B0502040204020203" pitchFamily="34" charset="0"/>
              <a:cs typeface="Segoe UI" panose="020B0502040204020203" pitchFamily="34" charset="0"/>
            </a:endParaRPr>
          </a:p>
        </p:txBody>
      </p:sp>
      <p:pic>
        <p:nvPicPr>
          <p:cNvPr id="8" name="Espaço Reservado para Conteúdo 4">
            <a:extLst>
              <a:ext uri="{FF2B5EF4-FFF2-40B4-BE49-F238E27FC236}">
                <a16:creationId xmlns:a16="http://schemas.microsoft.com/office/drawing/2014/main" id="{17062073-5027-4AA3-AB16-4D2C8C505AF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Tree>
    <p:extLst>
      <p:ext uri="{BB962C8B-B14F-4D97-AF65-F5344CB8AC3E}">
        <p14:creationId xmlns:p14="http://schemas.microsoft.com/office/powerpoint/2010/main" val="3639731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C824B-4279-4D47-92DD-71F5353FAA23}"/>
              </a:ext>
            </a:extLst>
          </p:cNvPr>
          <p:cNvSpPr>
            <a:spLocks noGrp="1"/>
          </p:cNvSpPr>
          <p:nvPr>
            <p:ph type="title"/>
          </p:nvPr>
        </p:nvSpPr>
        <p:spPr>
          <a:xfrm>
            <a:off x="283307" y="169573"/>
            <a:ext cx="11087057" cy="1325563"/>
          </a:xfrm>
        </p:spPr>
        <p:txBody>
          <a:bodyPr rtlCol="0"/>
          <a:lstStyle/>
          <a:p>
            <a:pPr rtl="0"/>
            <a:r>
              <a:rPr lang="pt-BR" b="1" dirty="0">
                <a:latin typeface="Franklin Gothic Book" panose="020B0503020102020204" pitchFamily="34" charset="0"/>
                <a:cs typeface="Segoe UI" panose="020B0502040204020203" pitchFamily="34" charset="0"/>
              </a:rPr>
              <a:t>Marco Normativo</a:t>
            </a:r>
            <a:r>
              <a:rPr lang="pt-BR" dirty="0">
                <a:latin typeface="Franklin Gothic Book" panose="020B0503020102020204" pitchFamily="34" charset="0"/>
                <a:cs typeface="Segoe UI" panose="020B0502040204020203" pitchFamily="34" charset="0"/>
              </a:rPr>
              <a:t> para o ensino domiciliar</a:t>
            </a:r>
          </a:p>
        </p:txBody>
      </p:sp>
      <p:sp>
        <p:nvSpPr>
          <p:cNvPr id="8" name="Oval 7">
            <a:extLst>
              <a:ext uri="{FF2B5EF4-FFF2-40B4-BE49-F238E27FC236}">
                <a16:creationId xmlns:a16="http://schemas.microsoft.com/office/drawing/2014/main" id="{E5585411-DE61-42EC-8DAB-BA853F129791}"/>
              </a:ext>
            </a:extLst>
          </p:cNvPr>
          <p:cNvSpPr/>
          <p:nvPr/>
        </p:nvSpPr>
        <p:spPr>
          <a:xfrm>
            <a:off x="363331" y="149513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600" b="1" dirty="0">
                <a:latin typeface="Segoe UI" panose="020B0502040204020203" pitchFamily="34" charset="0"/>
                <a:cs typeface="Segoe UI" panose="020B0502040204020203" pitchFamily="34" charset="0"/>
              </a:rPr>
              <a:t>2</a:t>
            </a:r>
          </a:p>
        </p:txBody>
      </p:sp>
      <p:pic>
        <p:nvPicPr>
          <p:cNvPr id="4" name="Imagem 3">
            <a:hlinkClick r:id="rId3"/>
            <a:extLst>
              <a:ext uri="{FF2B5EF4-FFF2-40B4-BE49-F238E27FC236}">
                <a16:creationId xmlns:a16="http://schemas.microsoft.com/office/drawing/2014/main" id="{98B28172-1F5F-41B9-982A-7ACCC1B25401}"/>
              </a:ext>
            </a:extLst>
          </p:cNvPr>
          <p:cNvPicPr>
            <a:picLocks noChangeAspect="1"/>
          </p:cNvPicPr>
          <p:nvPr/>
        </p:nvPicPr>
        <p:blipFill>
          <a:blip r:embed="rId4"/>
          <a:stretch>
            <a:fillRect/>
          </a:stretch>
        </p:blipFill>
        <p:spPr>
          <a:xfrm>
            <a:off x="1153551" y="1440872"/>
            <a:ext cx="10508566" cy="4383153"/>
          </a:xfrm>
          <a:prstGeom prst="rect">
            <a:avLst/>
          </a:prstGeom>
        </p:spPr>
      </p:pic>
    </p:spTree>
    <p:extLst>
      <p:ext uri="{BB962C8B-B14F-4D97-AF65-F5344CB8AC3E}">
        <p14:creationId xmlns:p14="http://schemas.microsoft.com/office/powerpoint/2010/main" val="3030124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1EFD88C-EC41-4850-9D1D-676D6AEE0358}"/>
              </a:ext>
            </a:extLst>
          </p:cNvPr>
          <p:cNvSpPr>
            <a:spLocks noGrp="1"/>
          </p:cNvSpPr>
          <p:nvPr>
            <p:ph idx="1"/>
          </p:nvPr>
        </p:nvSpPr>
        <p:spPr>
          <a:xfrm>
            <a:off x="325241" y="1384429"/>
            <a:ext cx="6877417" cy="4657233"/>
          </a:xfrm>
        </p:spPr>
        <p:txBody>
          <a:bodyPr vert="horz" lIns="91440" tIns="45720" rIns="91440" bIns="45720" rtlCol="0" anchor="t">
            <a:noAutofit/>
          </a:bodyPr>
          <a:lstStyle/>
          <a:p>
            <a:pPr marL="0" indent="0" algn="just" rtl="0">
              <a:buNone/>
            </a:pPr>
            <a:r>
              <a:rPr lang="pt-BR" sz="1800" dirty="0"/>
              <a:t>a) observância dos princípios, regras, objetivos e finalidades do direito à educação, tal como previsto na Constituição Federal , na LDB e no ECA; </a:t>
            </a:r>
          </a:p>
          <a:p>
            <a:pPr marL="342900" indent="-342900" algn="just" rtl="0">
              <a:buAutoNum type="alphaLcParenR"/>
            </a:pPr>
            <a:endParaRPr lang="pt-BR" sz="1800" dirty="0"/>
          </a:p>
          <a:p>
            <a:pPr marL="0" indent="0" algn="just" rtl="0">
              <a:buNone/>
            </a:pPr>
            <a:r>
              <a:rPr lang="pt-BR" sz="1800" dirty="0"/>
              <a:t>b) respeito à Base Nacional Comum Curricular – BNCC e aos currículos regionais; </a:t>
            </a:r>
          </a:p>
          <a:p>
            <a:pPr marL="0" indent="0" algn="just" rtl="0">
              <a:buNone/>
            </a:pPr>
            <a:endParaRPr lang="pt-BR" sz="1800" dirty="0"/>
          </a:p>
          <a:p>
            <a:pPr marL="0" indent="0" algn="just" rtl="0">
              <a:buNone/>
            </a:pPr>
            <a:r>
              <a:rPr lang="pt-BR" sz="1800" dirty="0"/>
              <a:t>c) garantia de escolha de itinerários formativos para os estudantes do ensino médio, de acordo com o seu projeto de vida; </a:t>
            </a:r>
          </a:p>
          <a:p>
            <a:pPr marL="0" indent="0" algn="just" rtl="0">
              <a:buNone/>
            </a:pPr>
            <a:endParaRPr lang="pt-BR" sz="1800" dirty="0"/>
          </a:p>
          <a:p>
            <a:pPr marL="0" indent="0" algn="just" rtl="0">
              <a:buNone/>
            </a:pPr>
            <a:r>
              <a:rPr lang="pt-BR" sz="1800" dirty="0"/>
              <a:t>d) observância das normas da LDB relativas à formação de professores; </a:t>
            </a:r>
          </a:p>
          <a:p>
            <a:pPr marL="0" indent="0" algn="just" rtl="0">
              <a:buNone/>
            </a:pPr>
            <a:endParaRPr lang="pt-BR" sz="1800" dirty="0"/>
          </a:p>
          <a:p>
            <a:pPr marL="0" indent="0" algn="just" rtl="0">
              <a:buNone/>
            </a:pPr>
            <a:r>
              <a:rPr lang="pt-BR" sz="1800" dirty="0"/>
              <a:t>e) previsão, na lei federal, de normas gerais de autorização, supervisão, avaliação e fiscalização da qualidade de ensino, e de proteção contra qualquer tipo de violência moral, física ou intelectual, a serem regulamentadas pelos sistemas de ensino;</a:t>
            </a:r>
            <a:endParaRPr lang="pt-BR" sz="1800" dirty="0">
              <a:latin typeface="Segoe UI" panose="020B0502040204020203" pitchFamily="34" charset="0"/>
              <a:cs typeface="Segoe UI" panose="020B0502040204020203" pitchFamily="34" charset="0"/>
            </a:endParaRPr>
          </a:p>
        </p:txBody>
      </p:sp>
      <p:pic>
        <p:nvPicPr>
          <p:cNvPr id="8" name="Elemento gráfico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Título 1">
            <a:extLst>
              <a:ext uri="{FF2B5EF4-FFF2-40B4-BE49-F238E27FC236}">
                <a16:creationId xmlns:a16="http://schemas.microsoft.com/office/drawing/2014/main" id="{5DDAFAF8-8C33-464A-87B0-8EA8A59CD76C}"/>
              </a:ext>
            </a:extLst>
          </p:cNvPr>
          <p:cNvSpPr txBox="1">
            <a:spLocks/>
          </p:cNvSpPr>
          <p:nvPr/>
        </p:nvSpPr>
        <p:spPr>
          <a:xfrm>
            <a:off x="325241" y="229115"/>
            <a:ext cx="11243907" cy="857564"/>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latin typeface="Franklin Gothic Book" panose="020B0503020102020204" pitchFamily="34" charset="0"/>
                <a:cs typeface="Segoe UI" panose="020B0502040204020203" pitchFamily="34" charset="0"/>
              </a:rPr>
              <a:t>Indicação do CEE-SP 208/2021 para o ensino domiciliar</a:t>
            </a:r>
          </a:p>
        </p:txBody>
      </p:sp>
    </p:spTree>
    <p:extLst>
      <p:ext uri="{BB962C8B-B14F-4D97-AF65-F5344CB8AC3E}">
        <p14:creationId xmlns:p14="http://schemas.microsoft.com/office/powerpoint/2010/main" val="39707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31EFD88C-EC41-4850-9D1D-676D6AEE0358}"/>
              </a:ext>
            </a:extLst>
          </p:cNvPr>
          <p:cNvSpPr>
            <a:spLocks noGrp="1"/>
          </p:cNvSpPr>
          <p:nvPr>
            <p:ph idx="1"/>
          </p:nvPr>
        </p:nvSpPr>
        <p:spPr>
          <a:xfrm>
            <a:off x="325241" y="1384429"/>
            <a:ext cx="6618897" cy="4499535"/>
          </a:xfrm>
        </p:spPr>
        <p:txBody>
          <a:bodyPr vert="horz" lIns="91440" tIns="45720" rIns="91440" bIns="45720" rtlCol="0" anchor="t">
            <a:noAutofit/>
          </a:bodyPr>
          <a:lstStyle/>
          <a:p>
            <a:pPr marL="0" indent="0" algn="just" rtl="0">
              <a:buNone/>
            </a:pPr>
            <a:r>
              <a:rPr lang="pt-BR" sz="1800" dirty="0"/>
              <a:t>f) garantia de socialização e de acesso a uma ampla e diversa convivência comunitária, respeitada a individualidade do estudante; </a:t>
            </a:r>
          </a:p>
          <a:p>
            <a:pPr marL="0" indent="0" algn="just" rtl="0">
              <a:buNone/>
            </a:pPr>
            <a:endParaRPr lang="pt-BR" sz="1800" dirty="0"/>
          </a:p>
          <a:p>
            <a:pPr marL="0" indent="0" algn="just" rtl="0">
              <a:buNone/>
            </a:pPr>
            <a:r>
              <a:rPr lang="pt-BR" sz="1800" dirty="0"/>
              <a:t>g) matrícula na rede estadual ou municipal de ensino; </a:t>
            </a:r>
          </a:p>
          <a:p>
            <a:pPr marL="0" indent="0" algn="just" rtl="0">
              <a:buNone/>
            </a:pPr>
            <a:endParaRPr lang="pt-BR" sz="1800" dirty="0"/>
          </a:p>
          <a:p>
            <a:pPr marL="0" indent="0" algn="just" rtl="0">
              <a:buNone/>
            </a:pPr>
            <a:r>
              <a:rPr lang="pt-BR" sz="1800" dirty="0"/>
              <a:t>h) controle da efetiva e regular oferta do ensino pelos sistemas de ensino, com prevenção à evasão; </a:t>
            </a:r>
          </a:p>
          <a:p>
            <a:pPr marL="0" indent="0" algn="just" rtl="0">
              <a:buNone/>
            </a:pPr>
            <a:endParaRPr lang="pt-BR" sz="1800" dirty="0"/>
          </a:p>
          <a:p>
            <a:pPr marL="0" indent="0" algn="just" rtl="0">
              <a:buNone/>
            </a:pPr>
            <a:r>
              <a:rPr lang="pt-BR" sz="1800" dirty="0"/>
              <a:t>i) avaliações periódicas dos estudantes, de acordo com o estabelecido no regimento escolar da instituição de ensino do sistema estadual ou municipal, inclusive com a avaliação de competências e devida certificação ao final do ensino fundamental e ensino médio. </a:t>
            </a:r>
            <a:endParaRPr lang="pt-BR" sz="1800" dirty="0">
              <a:latin typeface="Segoe UI" panose="020B0502040204020203" pitchFamily="34" charset="0"/>
              <a:cs typeface="Segoe UI" panose="020B0502040204020203" pitchFamily="34" charset="0"/>
            </a:endParaRPr>
          </a:p>
        </p:txBody>
      </p:sp>
      <p:pic>
        <p:nvPicPr>
          <p:cNvPr id="8" name="Elemento gráfico 7">
            <a:extLst>
              <a:ext uri="{FF2B5EF4-FFF2-40B4-BE49-F238E27FC236}">
                <a16:creationId xmlns:a16="http://schemas.microsoft.com/office/drawing/2014/main" id="{984A409A-26BF-476C-858A-CFA0EBFAB6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41431" y="816337"/>
            <a:ext cx="5225327" cy="5225327"/>
          </a:xfrm>
          <a:prstGeom prst="rect">
            <a:avLst/>
          </a:prstGeom>
        </p:spPr>
      </p:pic>
      <p:sp>
        <p:nvSpPr>
          <p:cNvPr id="6" name="Título 1">
            <a:extLst>
              <a:ext uri="{FF2B5EF4-FFF2-40B4-BE49-F238E27FC236}">
                <a16:creationId xmlns:a16="http://schemas.microsoft.com/office/drawing/2014/main" id="{5DDAFAF8-8C33-464A-87B0-8EA8A59CD76C}"/>
              </a:ext>
            </a:extLst>
          </p:cNvPr>
          <p:cNvSpPr txBox="1">
            <a:spLocks/>
          </p:cNvSpPr>
          <p:nvPr/>
        </p:nvSpPr>
        <p:spPr>
          <a:xfrm>
            <a:off x="325241" y="229115"/>
            <a:ext cx="11243907" cy="857564"/>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dirty="0">
                <a:latin typeface="Franklin Gothic Book" panose="020B0503020102020204" pitchFamily="34" charset="0"/>
                <a:cs typeface="Segoe UI" panose="020B0502040204020203" pitchFamily="34" charset="0"/>
              </a:rPr>
              <a:t>Indicação do CEE-SP 208/2021 para o ensino domiciliar</a:t>
            </a:r>
          </a:p>
        </p:txBody>
      </p:sp>
    </p:spTree>
    <p:extLst>
      <p:ext uri="{BB962C8B-B14F-4D97-AF65-F5344CB8AC3E}">
        <p14:creationId xmlns:p14="http://schemas.microsoft.com/office/powerpoint/2010/main" val="824696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2C824B-4279-4D47-92DD-71F5353FAA23}"/>
              </a:ext>
            </a:extLst>
          </p:cNvPr>
          <p:cNvSpPr>
            <a:spLocks noGrp="1"/>
          </p:cNvSpPr>
          <p:nvPr>
            <p:ph type="title"/>
          </p:nvPr>
        </p:nvSpPr>
        <p:spPr>
          <a:xfrm>
            <a:off x="283308" y="169573"/>
            <a:ext cx="10515600" cy="1325563"/>
          </a:xfrm>
        </p:spPr>
        <p:txBody>
          <a:bodyPr rtlCol="0"/>
          <a:lstStyle/>
          <a:p>
            <a:pPr rtl="0"/>
            <a:r>
              <a:rPr lang="pt-BR" b="1" dirty="0">
                <a:latin typeface="Franklin Gothic Book" panose="020B0503020102020204" pitchFamily="34" charset="0"/>
                <a:cs typeface="Segoe UI" panose="020B0502040204020203" pitchFamily="34" charset="0"/>
              </a:rPr>
              <a:t>Marco Legislativo</a:t>
            </a:r>
            <a:r>
              <a:rPr lang="pt-BR" dirty="0">
                <a:latin typeface="Franklin Gothic Book" panose="020B0503020102020204" pitchFamily="34" charset="0"/>
                <a:cs typeface="Segoe UI" panose="020B0502040204020203" pitchFamily="34" charset="0"/>
              </a:rPr>
              <a:t> para o ensino domiciliar</a:t>
            </a:r>
          </a:p>
        </p:txBody>
      </p:sp>
      <p:sp>
        <p:nvSpPr>
          <p:cNvPr id="8" name="Oval 7">
            <a:extLst>
              <a:ext uri="{FF2B5EF4-FFF2-40B4-BE49-F238E27FC236}">
                <a16:creationId xmlns:a16="http://schemas.microsoft.com/office/drawing/2014/main" id="{E5585411-DE61-42EC-8DAB-BA853F129791}"/>
              </a:ext>
            </a:extLst>
          </p:cNvPr>
          <p:cNvSpPr/>
          <p:nvPr/>
        </p:nvSpPr>
        <p:spPr>
          <a:xfrm>
            <a:off x="363331" y="149513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3600" b="1" dirty="0">
                <a:latin typeface="Segoe UI" panose="020B0502040204020203" pitchFamily="34" charset="0"/>
                <a:cs typeface="Segoe UI" panose="020B0502040204020203" pitchFamily="34" charset="0"/>
              </a:rPr>
              <a:t>3</a:t>
            </a:r>
          </a:p>
        </p:txBody>
      </p:sp>
      <p:pic>
        <p:nvPicPr>
          <p:cNvPr id="4" name="Imagem 3">
            <a:hlinkClick r:id="rId3"/>
            <a:extLst>
              <a:ext uri="{FF2B5EF4-FFF2-40B4-BE49-F238E27FC236}">
                <a16:creationId xmlns:a16="http://schemas.microsoft.com/office/drawing/2014/main" id="{BB995033-A00D-4FB1-833D-B4A507A8F4BD}"/>
              </a:ext>
            </a:extLst>
          </p:cNvPr>
          <p:cNvPicPr>
            <a:picLocks noChangeAspect="1"/>
          </p:cNvPicPr>
          <p:nvPr/>
        </p:nvPicPr>
        <p:blipFill>
          <a:blip r:embed="rId4"/>
          <a:stretch>
            <a:fillRect/>
          </a:stretch>
        </p:blipFill>
        <p:spPr>
          <a:xfrm>
            <a:off x="1092636" y="1495136"/>
            <a:ext cx="10736033" cy="4858263"/>
          </a:xfrm>
          <a:prstGeom prst="rect">
            <a:avLst/>
          </a:prstGeom>
        </p:spPr>
      </p:pic>
    </p:spTree>
    <p:extLst>
      <p:ext uri="{BB962C8B-B14F-4D97-AF65-F5344CB8AC3E}">
        <p14:creationId xmlns:p14="http://schemas.microsoft.com/office/powerpoint/2010/main" val="568755592"/>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60958466_TF44781794_Win32" id="{DE5A1810-5949-4981-9833-DDF5B9A170B0}" vid="{76906F21-04BB-4FF0-8282-DCEBC8B98AD7}"/>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Apresentação da pesquisa</Template>
  <TotalTime>170</TotalTime>
  <Words>3414</Words>
  <Application>Microsoft Office PowerPoint</Application>
  <PresentationFormat>Widescreen</PresentationFormat>
  <Paragraphs>253</Paragraphs>
  <Slides>21</Slides>
  <Notes>21</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21</vt:i4>
      </vt:variant>
    </vt:vector>
  </HeadingPairs>
  <TitlesOfParts>
    <vt:vector size="30" baseType="lpstr">
      <vt:lpstr>arial</vt:lpstr>
      <vt:lpstr>arial</vt:lpstr>
      <vt:lpstr>Calibri</vt:lpstr>
      <vt:lpstr>Calibri Light</vt:lpstr>
      <vt:lpstr>Franklin Gothic Book</vt:lpstr>
      <vt:lpstr>Muli</vt:lpstr>
      <vt:lpstr>Roboto</vt:lpstr>
      <vt:lpstr>Segoe UI</vt:lpstr>
      <vt:lpstr>Tema do Office</vt:lpstr>
      <vt:lpstr>XLIII REUNIÃO PLENÁRIA DO CODISE – NATAL-RN – NOV/2022 ________________________________________________________________ Ensino Domiciliar no Brasil: uma escolha da sociedade.</vt:lpstr>
      <vt:lpstr>Marco Jurídico para o ensino domiciliar</vt:lpstr>
      <vt:lpstr>Pontos da Decisão do STF no RE 888815</vt:lpstr>
      <vt:lpstr>Pontos da Decisão do STF no RE 888815</vt:lpstr>
      <vt:lpstr>Algumas conclusões sobre a decisão do STF</vt:lpstr>
      <vt:lpstr>Marco Normativo para o ensino domiciliar</vt:lpstr>
      <vt:lpstr>Apresentação do PowerPoint</vt:lpstr>
      <vt:lpstr>Apresentação do PowerPoint</vt:lpstr>
      <vt:lpstr>Marco Legislativo para o ensino domiciliar</vt:lpstr>
      <vt:lpstr>PL 3179/2012 – atual PL 1338/2022 – em trâmite no Senado Federal</vt:lpstr>
      <vt:lpstr>PL 3179/2012 – atual PL 1338/2022 – em trâmite no Senado Federal</vt:lpstr>
      <vt:lpstr>Atual PL 1338/2022 – em trâmite no Senado Federal - Considerações sobre a proposição no Senado</vt:lpstr>
      <vt:lpstr>Atual PL 1338/2022 – em trâmite no Senado Federal - Considerações sobre a proposição no Senado</vt:lpstr>
      <vt:lpstr>Atual PL 1338/2022 – em trâmite no Senado Federal - Considerações sobre a proposição no Senado</vt:lpstr>
      <vt:lpstr>Atual PL 1338/2022 – em trâmite no Senado Federal - Considerações sobre a proposição no Senado</vt:lpstr>
      <vt:lpstr>Atual PL 1338/2022 – em trâmite no Senado Federal - Considerações sobre a proposição no Senado</vt:lpstr>
      <vt:lpstr>Atual PL 1338/2022 – em trâmite no Senado Federal - Considerações sobre a proposição no Senado</vt:lpstr>
      <vt:lpstr>Apresentação do PowerPoint</vt:lpstr>
      <vt:lpstr>Apresentação do PowerPoint</vt:lpstr>
      <vt:lpstr>Apresentação do PowerPoint</vt:lpstr>
      <vt:lpstr>Muito obrigado!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Ensino Domiciliar no Brasil: uma escolha social.</dc:title>
  <dc:creator>Arthur Jose Pavan Torres</dc:creator>
  <cp:lastModifiedBy>Arthur Jose Pavan Torres</cp:lastModifiedBy>
  <cp:revision>8</cp:revision>
  <dcterms:created xsi:type="dcterms:W3CDTF">2022-11-08T02:48:41Z</dcterms:created>
  <dcterms:modified xsi:type="dcterms:W3CDTF">2022-11-10T01:00:04Z</dcterms:modified>
</cp:coreProperties>
</file>